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679" r:id="rId5"/>
    <p:sldId id="258" r:id="rId6"/>
    <p:sldId id="680" r:id="rId7"/>
    <p:sldId id="673" r:id="rId8"/>
    <p:sldId id="681" r:id="rId9"/>
    <p:sldId id="686" r:id="rId10"/>
    <p:sldId id="669" r:id="rId11"/>
    <p:sldId id="683" r:id="rId12"/>
    <p:sldId id="670" r:id="rId13"/>
    <p:sldId id="684" r:id="rId14"/>
    <p:sldId id="685" r:id="rId15"/>
    <p:sldId id="676" r:id="rId16"/>
    <p:sldId id="256" r:id="rId17"/>
    <p:sldId id="472" r:id="rId18"/>
    <p:sldId id="536" r:id="rId19"/>
    <p:sldId id="651" r:id="rId20"/>
    <p:sldId id="667" r:id="rId21"/>
    <p:sldId id="668" r:id="rId22"/>
    <p:sldId id="677" r:id="rId23"/>
    <p:sldId id="678" r:id="rId24"/>
    <p:sldId id="663" r:id="rId25"/>
    <p:sldId id="345" r:id="rId26"/>
    <p:sldId id="687" r:id="rId27"/>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D14938-8CD9-20C6-0164-0BF1608A711A}" name="Kalanek, Karla J." initials="KKJ" userId="S::kkalanek@nd.gov::3f822762-4314-4d1d-865b-cbae0014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y Smith" initials="KS" lastIdx="42" clrIdx="0">
    <p:extLst>
      <p:ext uri="{19B8F6BF-5375-455C-9EA6-DF929625EA0E}">
        <p15:presenceInfo xmlns:p15="http://schemas.microsoft.com/office/powerpoint/2012/main" userId="S::katys@knowledgeservices.com::c4011c1d-c196-41fc-ab1b-f37f5349b7f0" providerId="AD"/>
      </p:ext>
    </p:extLst>
  </p:cmAuthor>
  <p:cmAuthor id="2" name="Cindy Davis" initials="CD" lastIdx="1" clrIdx="1">
    <p:extLst>
      <p:ext uri="{19B8F6BF-5375-455C-9EA6-DF929625EA0E}">
        <p15:presenceInfo xmlns:p15="http://schemas.microsoft.com/office/powerpoint/2012/main" userId="S::cindyd@knowledgeservices.com::438caffc-9942-40a1-8bfb-b83b93dc2c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969"/>
    <a:srgbClr val="4D9FE8"/>
    <a:srgbClr val="2B3339"/>
    <a:srgbClr val="F4F6F8"/>
    <a:srgbClr val="DADBDC"/>
    <a:srgbClr val="F9E2C8"/>
    <a:srgbClr val="94BEE7"/>
    <a:srgbClr val="FF8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64D72-8D9F-4F96-9B5A-6FB1E3F857EC}" v="456" dt="2022-12-27T16:32:07.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B8C21-D18B-4235-8606-71CA0480A30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46E662CC-72FB-4345-B2F8-303EE275FA99}">
      <dgm:prSet phldrT="[Text]" custT="1"/>
      <dgm:spPr>
        <a:xfrm>
          <a:off x="481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Hear directly from people receiving services </a:t>
          </a:r>
        </a:p>
      </dgm:t>
    </dgm:pt>
    <dgm:pt modelId="{E3197348-7D37-4D51-8981-6BAA32396FE9}" type="sibTrans" cxnId="{99553F3B-161B-434D-9925-5AE0370D2C8C}">
      <dgm:prSet/>
      <dgm:spPr/>
      <dgm:t>
        <a:bodyPr/>
        <a:lstStyle/>
        <a:p>
          <a:endParaRPr lang="en-US"/>
        </a:p>
      </dgm:t>
    </dgm:pt>
    <dgm:pt modelId="{BFDC41CF-44B5-4594-A6FE-CB620B1E4512}" type="parTrans" cxnId="{99553F3B-161B-434D-9925-5AE0370D2C8C}">
      <dgm:prSet/>
      <dgm:spPr/>
      <dgm:t>
        <a:bodyPr/>
        <a:lstStyle/>
        <a:p>
          <a:endParaRPr lang="en-US"/>
        </a:p>
      </dgm:t>
    </dgm:pt>
    <dgm:pt modelId="{86493721-C9A4-47B9-9130-88455BE84913}">
      <dgm:prSet custT="1"/>
      <dgm:spPr>
        <a:xfrm>
          <a:off x="207087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Assess quality of life, service satisfaction, experiences, and outcomes of people receiving long term services and supports</a:t>
          </a:r>
        </a:p>
        <a:p>
          <a:pPr>
            <a:buNone/>
          </a:pPr>
          <a:endParaRPr lang="en-US" altLang="en-US" sz="2000" dirty="0">
            <a:solidFill>
              <a:srgbClr val="000000">
                <a:hueOff val="0"/>
                <a:satOff val="0"/>
                <a:lumOff val="0"/>
                <a:alphaOff val="0"/>
              </a:srgbClr>
            </a:solidFill>
            <a:latin typeface="Calibri" panose="020F0502020204030204"/>
            <a:ea typeface="+mn-ea"/>
            <a:cs typeface="+mn-cs"/>
          </a:endParaRPr>
        </a:p>
      </dgm:t>
    </dgm:pt>
    <dgm:pt modelId="{E990DECB-B330-4C2C-B63E-831AEE0E9263}" type="parTrans" cxnId="{56C17075-1DB1-417C-8791-B247FFB039E3}">
      <dgm:prSet/>
      <dgm:spPr/>
      <dgm:t>
        <a:bodyPr/>
        <a:lstStyle/>
        <a:p>
          <a:endParaRPr lang="en-US"/>
        </a:p>
      </dgm:t>
    </dgm:pt>
    <dgm:pt modelId="{4D1B493A-F315-423F-8F8A-6F31FA02E586}" type="sibTrans" cxnId="{56C17075-1DB1-417C-8791-B247FFB039E3}">
      <dgm:prSet/>
      <dgm:spPr/>
      <dgm:t>
        <a:bodyPr/>
        <a:lstStyle/>
        <a:p>
          <a:endParaRPr lang="en-US"/>
        </a:p>
      </dgm:t>
    </dgm:pt>
    <dgm:pt modelId="{0B8E78F5-3B51-444D-9586-363D7D526549}">
      <dgm:prSet custT="1"/>
      <dgm:spPr>
        <a:xfrm>
          <a:off x="413693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Track key outcomes across multiple years, measure performance, and improve systems and quality of supports</a:t>
          </a:r>
        </a:p>
      </dgm:t>
    </dgm:pt>
    <dgm:pt modelId="{FE2B58B1-B08E-4431-8F75-70734F319536}" type="parTrans" cxnId="{4BA0ABAA-F3CE-4673-AED0-4DD51FC0E6DA}">
      <dgm:prSet/>
      <dgm:spPr/>
      <dgm:t>
        <a:bodyPr/>
        <a:lstStyle/>
        <a:p>
          <a:endParaRPr lang="en-US"/>
        </a:p>
      </dgm:t>
    </dgm:pt>
    <dgm:pt modelId="{FB0685A3-047E-44AE-BE87-235FB64E8427}" type="sibTrans" cxnId="{4BA0ABAA-F3CE-4673-AED0-4DD51FC0E6DA}">
      <dgm:prSet/>
      <dgm:spPr/>
      <dgm:t>
        <a:bodyPr/>
        <a:lstStyle/>
        <a:p>
          <a:endParaRPr lang="en-US"/>
        </a:p>
      </dgm:t>
    </dgm:pt>
    <dgm:pt modelId="{A3147FD3-F328-4935-9B8B-D0D21BA9CCF2}">
      <dgm:prSet custT="1"/>
      <dgm:spPr>
        <a:xfrm>
          <a:off x="620299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Compare outcomes to other states and to the average across states</a:t>
          </a:r>
        </a:p>
      </dgm:t>
    </dgm:pt>
    <dgm:pt modelId="{523FA867-D31C-4BB5-890E-C17CF9780131}" type="parTrans" cxnId="{3E3B7340-0FDA-4FB9-AC88-EF0FD0F5DFD0}">
      <dgm:prSet/>
      <dgm:spPr/>
      <dgm:t>
        <a:bodyPr/>
        <a:lstStyle/>
        <a:p>
          <a:endParaRPr lang="en-US"/>
        </a:p>
      </dgm:t>
    </dgm:pt>
    <dgm:pt modelId="{69B7FAF2-F55B-4632-95A7-F741CFBE1E2B}" type="sibTrans" cxnId="{3E3B7340-0FDA-4FB9-AC88-EF0FD0F5DFD0}">
      <dgm:prSet/>
      <dgm:spPr/>
      <dgm:t>
        <a:bodyPr/>
        <a:lstStyle/>
        <a:p>
          <a:endParaRPr lang="en-US"/>
        </a:p>
      </dgm:t>
    </dgm:pt>
    <dgm:pt modelId="{3DC147D9-81CE-4ECC-996A-E012E28251A2}" type="pres">
      <dgm:prSet presAssocID="{DBBB8C21-D18B-4235-8606-71CA0480A30F}" presName="Name0" presStyleCnt="0">
        <dgm:presLayoutVars>
          <dgm:chMax/>
          <dgm:chPref/>
          <dgm:dir/>
          <dgm:animLvl val="lvl"/>
          <dgm:resizeHandles val="exact"/>
        </dgm:presLayoutVars>
      </dgm:prSet>
      <dgm:spPr/>
    </dgm:pt>
    <dgm:pt modelId="{F5CA7438-DAD5-4131-B0D2-2627AD33B61A}" type="pres">
      <dgm:prSet presAssocID="{46E662CC-72FB-4345-B2F8-303EE275FA99}" presName="composite" presStyleCnt="0"/>
      <dgm:spPr/>
    </dgm:pt>
    <dgm:pt modelId="{30DEA5E7-D64C-410F-9816-EA572FFF87A9}" type="pres">
      <dgm:prSet presAssocID="{46E662CC-72FB-4345-B2F8-303EE275FA99}" presName="Image" presStyleLbl="alignNode1" presStyleIdx="0" presStyleCnt="4"/>
      <dgm:spPr>
        <a:xfrm>
          <a:off x="4810" y="449422"/>
          <a:ext cx="2065380" cy="20653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rgbClr val="FE9E00">
              <a:hueOff val="0"/>
              <a:satOff val="0"/>
              <a:lumOff val="0"/>
              <a:alphaOff val="0"/>
            </a:srgbClr>
          </a:solidFill>
          <a:prstDash val="solid"/>
        </a:ln>
        <a:effectLst/>
      </dgm:spPr>
      <dgm:extLst>
        <a:ext uri="{E40237B7-FDA0-4F09-8148-C483321AD2D9}">
          <dgm14:cNvPr xmlns:dgm14="http://schemas.microsoft.com/office/drawing/2010/diagram" id="0" name="" descr="Marketing"/>
        </a:ext>
      </dgm:extLst>
    </dgm:pt>
    <dgm:pt modelId="{C75A9829-E1D4-4079-8DC4-24AA0DBBF18C}" type="pres">
      <dgm:prSet presAssocID="{46E662CC-72FB-4345-B2F8-303EE275FA99}" presName="Accent" presStyleLbl="parChTrans1D1" presStyleIdx="0" presStyleCnt="4"/>
      <dgm:spPr>
        <a:xfrm>
          <a:off x="481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4377CAF3-7818-4311-89EC-853FAF09E47F}" type="pres">
      <dgm:prSet presAssocID="{46E662CC-72FB-4345-B2F8-303EE275FA99}" presName="Parent" presStyleLbl="revTx" presStyleIdx="0" presStyleCnt="4">
        <dgm:presLayoutVars>
          <dgm:chMax val="0"/>
          <dgm:chPref val="0"/>
          <dgm:bulletEnabled val="1"/>
        </dgm:presLayoutVars>
      </dgm:prSet>
      <dgm:spPr/>
    </dgm:pt>
    <dgm:pt modelId="{7ADCBB53-BCBA-4EFE-AFBB-EB501A58EBA9}" type="pres">
      <dgm:prSet presAssocID="{E3197348-7D37-4D51-8981-6BAA32396FE9}" presName="sibTrans" presStyleCnt="0"/>
      <dgm:spPr/>
    </dgm:pt>
    <dgm:pt modelId="{D5A270D4-ADAD-4AD6-A48A-AAF70B796E73}" type="pres">
      <dgm:prSet presAssocID="{86493721-C9A4-47B9-9130-88455BE84913}" presName="composite" presStyleCnt="0"/>
      <dgm:spPr/>
    </dgm:pt>
    <dgm:pt modelId="{6BDDB8FD-7AB4-4EE0-A3F6-E889321A0893}" type="pres">
      <dgm:prSet presAssocID="{86493721-C9A4-47B9-9130-88455BE84913}" presName="Image" presStyleLbl="alignNode1" presStyleIdx="1" presStyleCnt="4"/>
      <dgm:spPr>
        <a:xfrm>
          <a:off x="2070870" y="449422"/>
          <a:ext cx="2065380" cy="206538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rgbClr val="FE9E00">
              <a:hueOff val="0"/>
              <a:satOff val="0"/>
              <a:lumOff val="0"/>
              <a:alphaOff val="0"/>
            </a:srgbClr>
          </a:solidFill>
          <a:prstDash val="solid"/>
        </a:ln>
        <a:effectLst/>
      </dgm:spPr>
      <dgm:extLst>
        <a:ext uri="{E40237B7-FDA0-4F09-8148-C483321AD2D9}">
          <dgm14:cNvPr xmlns:dgm14="http://schemas.microsoft.com/office/drawing/2010/diagram" id="0" name="" descr="Business Growth"/>
        </a:ext>
      </dgm:extLst>
    </dgm:pt>
    <dgm:pt modelId="{C8ACA8F3-6F57-444E-B7F7-B83A6E6B87AA}" type="pres">
      <dgm:prSet presAssocID="{86493721-C9A4-47B9-9130-88455BE84913}" presName="Accent" presStyleLbl="parChTrans1D1" presStyleIdx="1" presStyleCnt="4"/>
      <dgm:spPr>
        <a:xfrm>
          <a:off x="207087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49F6E11D-ED08-442B-9677-29AFA0A8D1F9}" type="pres">
      <dgm:prSet presAssocID="{86493721-C9A4-47B9-9130-88455BE84913}" presName="Parent" presStyleLbl="revTx" presStyleIdx="1" presStyleCnt="4">
        <dgm:presLayoutVars>
          <dgm:chMax val="0"/>
          <dgm:chPref val="0"/>
          <dgm:bulletEnabled val="1"/>
        </dgm:presLayoutVars>
      </dgm:prSet>
      <dgm:spPr/>
    </dgm:pt>
    <dgm:pt modelId="{415928EF-F693-4983-A572-483DF226CCD2}" type="pres">
      <dgm:prSet presAssocID="{4D1B493A-F315-423F-8F8A-6F31FA02E586}" presName="sibTrans" presStyleCnt="0"/>
      <dgm:spPr/>
    </dgm:pt>
    <dgm:pt modelId="{2C2B4A7B-DB6C-4E74-BB8A-80F636B842C9}" type="pres">
      <dgm:prSet presAssocID="{0B8E78F5-3B51-444D-9586-363D7D526549}" presName="composite" presStyleCnt="0"/>
      <dgm:spPr/>
    </dgm:pt>
    <dgm:pt modelId="{8211F577-5777-4AE8-BBE8-1894ED669188}" type="pres">
      <dgm:prSet presAssocID="{0B8E78F5-3B51-444D-9586-363D7D526549}" presName="Image" presStyleLbl="alignNode1" presStyleIdx="2" presStyleCnt="4"/>
      <dgm:spPr>
        <a:xfrm>
          <a:off x="4136930" y="449422"/>
          <a:ext cx="2065380" cy="206538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rgbClr val="418AB3">
              <a:hueOff val="0"/>
              <a:satOff val="0"/>
              <a:lumOff val="0"/>
              <a:alphaOff val="0"/>
            </a:srgbClr>
          </a:solidFill>
          <a:prstDash val="solid"/>
        </a:ln>
        <a:effectLst/>
      </dgm:spPr>
      <dgm:extLst>
        <a:ext uri="{E40237B7-FDA0-4F09-8148-C483321AD2D9}">
          <dgm14:cNvPr xmlns:dgm14="http://schemas.microsoft.com/office/drawing/2010/diagram" id="0" name="" descr="Signal"/>
        </a:ext>
      </dgm:extLst>
    </dgm:pt>
    <dgm:pt modelId="{BE0B3D0B-13F5-42D5-9BDE-A0A1E3D95A7A}" type="pres">
      <dgm:prSet presAssocID="{0B8E78F5-3B51-444D-9586-363D7D526549}" presName="Accent" presStyleLbl="parChTrans1D1" presStyleIdx="2" presStyleCnt="4"/>
      <dgm:spPr>
        <a:xfrm>
          <a:off x="413693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364A522D-3A39-47E7-984E-DDD238E454EF}" type="pres">
      <dgm:prSet presAssocID="{0B8E78F5-3B51-444D-9586-363D7D526549}" presName="Parent" presStyleLbl="revTx" presStyleIdx="2" presStyleCnt="4">
        <dgm:presLayoutVars>
          <dgm:chMax val="0"/>
          <dgm:chPref val="0"/>
          <dgm:bulletEnabled val="1"/>
        </dgm:presLayoutVars>
      </dgm:prSet>
      <dgm:spPr/>
    </dgm:pt>
    <dgm:pt modelId="{911E6DCB-F5E8-434C-8CC0-9B18A570C4B1}" type="pres">
      <dgm:prSet presAssocID="{FB0685A3-047E-44AE-BE87-235FB64E8427}" presName="sibTrans" presStyleCnt="0"/>
      <dgm:spPr/>
    </dgm:pt>
    <dgm:pt modelId="{F399DC59-5CD8-45A6-BE06-10914F1301EE}" type="pres">
      <dgm:prSet presAssocID="{A3147FD3-F328-4935-9B8B-D0D21BA9CCF2}" presName="composite" presStyleCnt="0"/>
      <dgm:spPr/>
    </dgm:pt>
    <dgm:pt modelId="{0BC021E9-ED3C-4541-BE53-E69DA6CC98D2}" type="pres">
      <dgm:prSet presAssocID="{A3147FD3-F328-4935-9B8B-D0D21BA9CCF2}" presName="Image" presStyleLbl="alignNode1" presStyleIdx="3" presStyleCnt="4"/>
      <dgm:spPr>
        <a:xfrm>
          <a:off x="6202990" y="449422"/>
          <a:ext cx="2065380" cy="2065380"/>
        </a:xfrm>
        <a:prstGeom prst="rect">
          <a:avLst/>
        </a:prstGeom>
        <a:blipFill>
          <a:blip xmlns:r="http://schemas.openxmlformats.org/officeDocument/2006/relationships" r:embed="rId4">
            <a:duotone>
              <a:srgbClr val="FE9E00">
                <a:shade val="45000"/>
                <a:satMod val="135000"/>
              </a:srgbClr>
              <a:prstClr val="white"/>
            </a:duotone>
            <a:extLst>
              <a:ext uri="{28A0092B-C50C-407E-A947-70E740481C1C}">
                <a14:useLocalDpi xmlns:a14="http://schemas.microsoft.com/office/drawing/2010/main" val="0"/>
              </a:ext>
            </a:extLst>
          </a:blip>
          <a:srcRect/>
          <a:stretch>
            <a:fillRect l="-15000" r="-15000"/>
          </a:stretch>
        </a:blipFill>
        <a:ln w="15875" cap="flat" cmpd="sng" algn="ctr">
          <a:solidFill>
            <a:srgbClr val="D7D447">
              <a:hueOff val="0"/>
              <a:satOff val="0"/>
              <a:lumOff val="0"/>
              <a:alphaOff val="0"/>
            </a:srgbClr>
          </a:solidFill>
          <a:prstDash val="solid"/>
        </a:ln>
        <a:effectLst/>
      </dgm:spPr>
    </dgm:pt>
    <dgm:pt modelId="{0678252B-6FDE-45C5-909E-8EB0D0F8587A}" type="pres">
      <dgm:prSet presAssocID="{A3147FD3-F328-4935-9B8B-D0D21BA9CCF2}" presName="Accent" presStyleLbl="parChTrans1D1" presStyleIdx="3" presStyleCnt="4"/>
      <dgm:spPr>
        <a:xfrm>
          <a:off x="620299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D4D59296-2352-46A6-A23C-AEC8085DE5CD}" type="pres">
      <dgm:prSet presAssocID="{A3147FD3-F328-4935-9B8B-D0D21BA9CCF2}" presName="Parent" presStyleLbl="revTx" presStyleIdx="3" presStyleCnt="4">
        <dgm:presLayoutVars>
          <dgm:chMax val="0"/>
          <dgm:chPref val="0"/>
          <dgm:bulletEnabled val="1"/>
        </dgm:presLayoutVars>
      </dgm:prSet>
      <dgm:spPr/>
    </dgm:pt>
  </dgm:ptLst>
  <dgm:cxnLst>
    <dgm:cxn modelId="{99553F3B-161B-434D-9925-5AE0370D2C8C}" srcId="{DBBB8C21-D18B-4235-8606-71CA0480A30F}" destId="{46E662CC-72FB-4345-B2F8-303EE275FA99}" srcOrd="0" destOrd="0" parTransId="{BFDC41CF-44B5-4594-A6FE-CB620B1E4512}" sibTransId="{E3197348-7D37-4D51-8981-6BAA32396FE9}"/>
    <dgm:cxn modelId="{3E3B7340-0FDA-4FB9-AC88-EF0FD0F5DFD0}" srcId="{DBBB8C21-D18B-4235-8606-71CA0480A30F}" destId="{A3147FD3-F328-4935-9B8B-D0D21BA9CCF2}" srcOrd="3" destOrd="0" parTransId="{523FA867-D31C-4BB5-890E-C17CF9780131}" sibTransId="{69B7FAF2-F55B-4632-95A7-F741CFBE1E2B}"/>
    <dgm:cxn modelId="{0F485F4E-DB52-4E83-9A07-36340DAB9A71}" type="presOf" srcId="{0B8E78F5-3B51-444D-9586-363D7D526549}" destId="{364A522D-3A39-47E7-984E-DDD238E454EF}" srcOrd="0" destOrd="0" presId="urn:microsoft.com/office/officeart/2008/layout/PictureLineup"/>
    <dgm:cxn modelId="{56C17075-1DB1-417C-8791-B247FFB039E3}" srcId="{DBBB8C21-D18B-4235-8606-71CA0480A30F}" destId="{86493721-C9A4-47B9-9130-88455BE84913}" srcOrd="1" destOrd="0" parTransId="{E990DECB-B330-4C2C-B63E-831AEE0E9263}" sibTransId="{4D1B493A-F315-423F-8F8A-6F31FA02E586}"/>
    <dgm:cxn modelId="{EF2B3380-E708-4A47-9E41-A5AD4008192D}" type="presOf" srcId="{86493721-C9A4-47B9-9130-88455BE84913}" destId="{49F6E11D-ED08-442B-9677-29AFA0A8D1F9}" srcOrd="0" destOrd="0" presId="urn:microsoft.com/office/officeart/2008/layout/PictureLineup"/>
    <dgm:cxn modelId="{89B65B82-1588-4997-8254-731359225953}" type="presOf" srcId="{46E662CC-72FB-4345-B2F8-303EE275FA99}" destId="{4377CAF3-7818-4311-89EC-853FAF09E47F}" srcOrd="0" destOrd="0" presId="urn:microsoft.com/office/officeart/2008/layout/PictureLineup"/>
    <dgm:cxn modelId="{4BA0ABAA-F3CE-4673-AED0-4DD51FC0E6DA}" srcId="{DBBB8C21-D18B-4235-8606-71CA0480A30F}" destId="{0B8E78F5-3B51-444D-9586-363D7D526549}" srcOrd="2" destOrd="0" parTransId="{FE2B58B1-B08E-4431-8F75-70734F319536}" sibTransId="{FB0685A3-047E-44AE-BE87-235FB64E8427}"/>
    <dgm:cxn modelId="{5DF991C7-53DD-4431-9D00-4FA6D167AABA}" type="presOf" srcId="{DBBB8C21-D18B-4235-8606-71CA0480A30F}" destId="{3DC147D9-81CE-4ECC-996A-E012E28251A2}" srcOrd="0" destOrd="0" presId="urn:microsoft.com/office/officeart/2008/layout/PictureLineup"/>
    <dgm:cxn modelId="{0374CEE5-C671-468A-995E-102325CB2836}" type="presOf" srcId="{A3147FD3-F328-4935-9B8B-D0D21BA9CCF2}" destId="{D4D59296-2352-46A6-A23C-AEC8085DE5CD}" srcOrd="0" destOrd="0" presId="urn:microsoft.com/office/officeart/2008/layout/PictureLineup"/>
    <dgm:cxn modelId="{D91C34C0-B41A-4C8A-A0EF-E83668DEE345}" type="presParOf" srcId="{3DC147D9-81CE-4ECC-996A-E012E28251A2}" destId="{F5CA7438-DAD5-4131-B0D2-2627AD33B61A}" srcOrd="0" destOrd="0" presId="urn:microsoft.com/office/officeart/2008/layout/PictureLineup"/>
    <dgm:cxn modelId="{D485535B-7151-4947-BE80-DD99EA988841}" type="presParOf" srcId="{F5CA7438-DAD5-4131-B0D2-2627AD33B61A}" destId="{30DEA5E7-D64C-410F-9816-EA572FFF87A9}" srcOrd="0" destOrd="0" presId="urn:microsoft.com/office/officeart/2008/layout/PictureLineup"/>
    <dgm:cxn modelId="{56233519-75DF-4E1B-94F4-43199CF2CC50}" type="presParOf" srcId="{F5CA7438-DAD5-4131-B0D2-2627AD33B61A}" destId="{C75A9829-E1D4-4079-8DC4-24AA0DBBF18C}" srcOrd="1" destOrd="0" presId="urn:microsoft.com/office/officeart/2008/layout/PictureLineup"/>
    <dgm:cxn modelId="{057845D0-54F0-4BF5-8616-1707825DAE80}" type="presParOf" srcId="{F5CA7438-DAD5-4131-B0D2-2627AD33B61A}" destId="{4377CAF3-7818-4311-89EC-853FAF09E47F}" srcOrd="2" destOrd="0" presId="urn:microsoft.com/office/officeart/2008/layout/PictureLineup"/>
    <dgm:cxn modelId="{4C727C5A-BB68-4164-9341-B3BBB97352C3}" type="presParOf" srcId="{3DC147D9-81CE-4ECC-996A-E012E28251A2}" destId="{7ADCBB53-BCBA-4EFE-AFBB-EB501A58EBA9}" srcOrd="1" destOrd="0" presId="urn:microsoft.com/office/officeart/2008/layout/PictureLineup"/>
    <dgm:cxn modelId="{762F1050-F89B-498B-92C6-3457BA86202F}" type="presParOf" srcId="{3DC147D9-81CE-4ECC-996A-E012E28251A2}" destId="{D5A270D4-ADAD-4AD6-A48A-AAF70B796E73}" srcOrd="2" destOrd="0" presId="urn:microsoft.com/office/officeart/2008/layout/PictureLineup"/>
    <dgm:cxn modelId="{C5ED3B86-17AE-44A6-B21E-D1AEB39C6618}" type="presParOf" srcId="{D5A270D4-ADAD-4AD6-A48A-AAF70B796E73}" destId="{6BDDB8FD-7AB4-4EE0-A3F6-E889321A0893}" srcOrd="0" destOrd="0" presId="urn:microsoft.com/office/officeart/2008/layout/PictureLineup"/>
    <dgm:cxn modelId="{3448BB9B-E6A7-4498-9C65-80C433433CA8}" type="presParOf" srcId="{D5A270D4-ADAD-4AD6-A48A-AAF70B796E73}" destId="{C8ACA8F3-6F57-444E-B7F7-B83A6E6B87AA}" srcOrd="1" destOrd="0" presId="urn:microsoft.com/office/officeart/2008/layout/PictureLineup"/>
    <dgm:cxn modelId="{E3B3A9D5-90C3-47EE-A06B-73D1F96C7AF7}" type="presParOf" srcId="{D5A270D4-ADAD-4AD6-A48A-AAF70B796E73}" destId="{49F6E11D-ED08-442B-9677-29AFA0A8D1F9}" srcOrd="2" destOrd="0" presId="urn:microsoft.com/office/officeart/2008/layout/PictureLineup"/>
    <dgm:cxn modelId="{A346C030-D765-49D5-99CC-0AD750AF30EB}" type="presParOf" srcId="{3DC147D9-81CE-4ECC-996A-E012E28251A2}" destId="{415928EF-F693-4983-A572-483DF226CCD2}" srcOrd="3" destOrd="0" presId="urn:microsoft.com/office/officeart/2008/layout/PictureLineup"/>
    <dgm:cxn modelId="{44B3D327-B6B1-491C-8E0F-19C6343AC523}" type="presParOf" srcId="{3DC147D9-81CE-4ECC-996A-E012E28251A2}" destId="{2C2B4A7B-DB6C-4E74-BB8A-80F636B842C9}" srcOrd="4" destOrd="0" presId="urn:microsoft.com/office/officeart/2008/layout/PictureLineup"/>
    <dgm:cxn modelId="{459A2BF3-5C3C-429A-A620-5AD99EED0F41}" type="presParOf" srcId="{2C2B4A7B-DB6C-4E74-BB8A-80F636B842C9}" destId="{8211F577-5777-4AE8-BBE8-1894ED669188}" srcOrd="0" destOrd="0" presId="urn:microsoft.com/office/officeart/2008/layout/PictureLineup"/>
    <dgm:cxn modelId="{F9FBC1E0-C65E-48B5-98FC-9CD02FCFD1A3}" type="presParOf" srcId="{2C2B4A7B-DB6C-4E74-BB8A-80F636B842C9}" destId="{BE0B3D0B-13F5-42D5-9BDE-A0A1E3D95A7A}" srcOrd="1" destOrd="0" presId="urn:microsoft.com/office/officeart/2008/layout/PictureLineup"/>
    <dgm:cxn modelId="{7ADE81B9-13F9-423B-8187-B085E50341B0}" type="presParOf" srcId="{2C2B4A7B-DB6C-4E74-BB8A-80F636B842C9}" destId="{364A522D-3A39-47E7-984E-DDD238E454EF}" srcOrd="2" destOrd="0" presId="urn:microsoft.com/office/officeart/2008/layout/PictureLineup"/>
    <dgm:cxn modelId="{7EFA81D6-63CF-4A76-A802-93E3CC58B3DC}" type="presParOf" srcId="{3DC147D9-81CE-4ECC-996A-E012E28251A2}" destId="{911E6DCB-F5E8-434C-8CC0-9B18A570C4B1}" srcOrd="5" destOrd="0" presId="urn:microsoft.com/office/officeart/2008/layout/PictureLineup"/>
    <dgm:cxn modelId="{50EBD26E-8B7B-44DA-BBFD-3360101268CD}" type="presParOf" srcId="{3DC147D9-81CE-4ECC-996A-E012E28251A2}" destId="{F399DC59-5CD8-45A6-BE06-10914F1301EE}" srcOrd="6" destOrd="0" presId="urn:microsoft.com/office/officeart/2008/layout/PictureLineup"/>
    <dgm:cxn modelId="{C3422F0D-793B-42AE-A3C9-A71E4C5CB08C}" type="presParOf" srcId="{F399DC59-5CD8-45A6-BE06-10914F1301EE}" destId="{0BC021E9-ED3C-4541-BE53-E69DA6CC98D2}" srcOrd="0" destOrd="0" presId="urn:microsoft.com/office/officeart/2008/layout/PictureLineup"/>
    <dgm:cxn modelId="{23A48746-B23A-456F-B891-431C1E2F8F38}" type="presParOf" srcId="{F399DC59-5CD8-45A6-BE06-10914F1301EE}" destId="{0678252B-6FDE-45C5-909E-8EB0D0F8587A}" srcOrd="1" destOrd="0" presId="urn:microsoft.com/office/officeart/2008/layout/PictureLineup"/>
    <dgm:cxn modelId="{BC4B808F-2810-4FFD-929E-780C704039AF}" type="presParOf" srcId="{F399DC59-5CD8-45A6-BE06-10914F1301EE}" destId="{D4D59296-2352-46A6-A23C-AEC8085DE5CD}"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BB8C21-D18B-4235-8606-71CA0480A30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46E662CC-72FB-4345-B2F8-303EE275FA99}">
      <dgm:prSet phldrT="[Text]" custT="1"/>
      <dgm:spPr>
        <a:xfrm>
          <a:off x="481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Person-centered service planning</a:t>
          </a:r>
        </a:p>
      </dgm:t>
    </dgm:pt>
    <dgm:pt modelId="{E3197348-7D37-4D51-8981-6BAA32396FE9}" type="sibTrans" cxnId="{99553F3B-161B-434D-9925-5AE0370D2C8C}">
      <dgm:prSet/>
      <dgm:spPr/>
      <dgm:t>
        <a:bodyPr/>
        <a:lstStyle/>
        <a:p>
          <a:endParaRPr lang="en-US"/>
        </a:p>
      </dgm:t>
    </dgm:pt>
    <dgm:pt modelId="{BFDC41CF-44B5-4594-A6FE-CB620B1E4512}" type="parTrans" cxnId="{99553F3B-161B-434D-9925-5AE0370D2C8C}">
      <dgm:prSet/>
      <dgm:spPr/>
      <dgm:t>
        <a:bodyPr/>
        <a:lstStyle/>
        <a:p>
          <a:endParaRPr lang="en-US"/>
        </a:p>
      </dgm:t>
    </dgm:pt>
    <dgm:pt modelId="{86493721-C9A4-47B9-9130-88455BE84913}">
      <dgm:prSet custT="1"/>
      <dgm:spPr>
        <a:xfrm>
          <a:off x="207087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Rights</a:t>
          </a:r>
        </a:p>
        <a:p>
          <a:pPr>
            <a:buNone/>
          </a:pPr>
          <a:r>
            <a:rPr lang="en-US" altLang="en-US" sz="2000" dirty="0">
              <a:solidFill>
                <a:srgbClr val="000000">
                  <a:hueOff val="0"/>
                  <a:satOff val="0"/>
                  <a:lumOff val="0"/>
                  <a:alphaOff val="0"/>
                </a:srgbClr>
              </a:solidFill>
              <a:latin typeface="Calibri" panose="020F0502020204030204"/>
              <a:ea typeface="+mn-ea"/>
              <a:cs typeface="+mn-cs"/>
            </a:rPr>
            <a:t>Choices</a:t>
          </a:r>
        </a:p>
        <a:p>
          <a:pPr>
            <a:buNone/>
          </a:pPr>
          <a:r>
            <a:rPr lang="en-US" altLang="en-US" sz="2000" dirty="0">
              <a:solidFill>
                <a:srgbClr val="000000">
                  <a:hueOff val="0"/>
                  <a:satOff val="0"/>
                  <a:lumOff val="0"/>
                  <a:alphaOff val="0"/>
                </a:srgbClr>
              </a:solidFill>
              <a:latin typeface="Calibri" panose="020F0502020204030204"/>
              <a:ea typeface="+mn-ea"/>
              <a:cs typeface="+mn-cs"/>
            </a:rPr>
            <a:t>Decision making</a:t>
          </a:r>
        </a:p>
        <a:p>
          <a:pPr>
            <a:buNone/>
          </a:pPr>
          <a:r>
            <a:rPr lang="en-US" altLang="en-US" sz="2000" dirty="0">
              <a:solidFill>
                <a:srgbClr val="000000">
                  <a:hueOff val="0"/>
                  <a:satOff val="0"/>
                  <a:lumOff val="0"/>
                  <a:alphaOff val="0"/>
                </a:srgbClr>
              </a:solidFill>
              <a:latin typeface="Calibri" panose="020F0502020204030204"/>
              <a:ea typeface="+mn-ea"/>
              <a:cs typeface="+mn-cs"/>
            </a:rPr>
            <a:t>Relationships </a:t>
          </a:r>
        </a:p>
        <a:p>
          <a:pPr>
            <a:buNone/>
          </a:pPr>
          <a:endParaRPr lang="en-US" altLang="en-US" sz="2000" dirty="0">
            <a:solidFill>
              <a:srgbClr val="000000">
                <a:hueOff val="0"/>
                <a:satOff val="0"/>
                <a:lumOff val="0"/>
                <a:alphaOff val="0"/>
              </a:srgbClr>
            </a:solidFill>
            <a:latin typeface="Calibri" panose="020F0502020204030204"/>
            <a:ea typeface="+mn-ea"/>
            <a:cs typeface="+mn-cs"/>
          </a:endParaRPr>
        </a:p>
      </dgm:t>
    </dgm:pt>
    <dgm:pt modelId="{E990DECB-B330-4C2C-B63E-831AEE0E9263}" type="parTrans" cxnId="{56C17075-1DB1-417C-8791-B247FFB039E3}">
      <dgm:prSet/>
      <dgm:spPr/>
      <dgm:t>
        <a:bodyPr/>
        <a:lstStyle/>
        <a:p>
          <a:endParaRPr lang="en-US"/>
        </a:p>
      </dgm:t>
    </dgm:pt>
    <dgm:pt modelId="{4D1B493A-F315-423F-8F8A-6F31FA02E586}" type="sibTrans" cxnId="{56C17075-1DB1-417C-8791-B247FFB039E3}">
      <dgm:prSet/>
      <dgm:spPr/>
      <dgm:t>
        <a:bodyPr/>
        <a:lstStyle/>
        <a:p>
          <a:endParaRPr lang="en-US"/>
        </a:p>
      </dgm:t>
    </dgm:pt>
    <dgm:pt modelId="{0B8E78F5-3B51-444D-9586-363D7D526549}">
      <dgm:prSet custT="1"/>
      <dgm:spPr>
        <a:xfrm>
          <a:off x="413693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Health</a:t>
          </a:r>
        </a:p>
        <a:p>
          <a:pPr>
            <a:buNone/>
          </a:pPr>
          <a:r>
            <a:rPr lang="en-US" altLang="en-US" sz="2000" dirty="0">
              <a:solidFill>
                <a:srgbClr val="000000">
                  <a:hueOff val="0"/>
                  <a:satOff val="0"/>
                  <a:lumOff val="0"/>
                  <a:alphaOff val="0"/>
                </a:srgbClr>
              </a:solidFill>
              <a:latin typeface="Calibri" panose="020F0502020204030204"/>
              <a:ea typeface="+mn-ea"/>
              <a:cs typeface="+mn-cs"/>
            </a:rPr>
            <a:t>Welfare</a:t>
          </a:r>
        </a:p>
        <a:p>
          <a:pPr>
            <a:buNone/>
          </a:pPr>
          <a:r>
            <a:rPr lang="en-US" altLang="en-US" sz="2000" dirty="0">
              <a:solidFill>
                <a:srgbClr val="000000">
                  <a:hueOff val="0"/>
                  <a:satOff val="0"/>
                  <a:lumOff val="0"/>
                  <a:alphaOff val="0"/>
                </a:srgbClr>
              </a:solidFill>
              <a:latin typeface="Calibri" panose="020F0502020204030204"/>
              <a:ea typeface="+mn-ea"/>
              <a:cs typeface="+mn-cs"/>
            </a:rPr>
            <a:t>Safety</a:t>
          </a:r>
        </a:p>
      </dgm:t>
    </dgm:pt>
    <dgm:pt modelId="{FE2B58B1-B08E-4431-8F75-70734F319536}" type="parTrans" cxnId="{4BA0ABAA-F3CE-4673-AED0-4DD51FC0E6DA}">
      <dgm:prSet/>
      <dgm:spPr/>
      <dgm:t>
        <a:bodyPr/>
        <a:lstStyle/>
        <a:p>
          <a:endParaRPr lang="en-US"/>
        </a:p>
      </dgm:t>
    </dgm:pt>
    <dgm:pt modelId="{FB0685A3-047E-44AE-BE87-235FB64E8427}" type="sibTrans" cxnId="{4BA0ABAA-F3CE-4673-AED0-4DD51FC0E6DA}">
      <dgm:prSet/>
      <dgm:spPr/>
      <dgm:t>
        <a:bodyPr/>
        <a:lstStyle/>
        <a:p>
          <a:endParaRPr lang="en-US"/>
        </a:p>
      </dgm:t>
    </dgm:pt>
    <dgm:pt modelId="{A3147FD3-F328-4935-9B8B-D0D21BA9CCF2}">
      <dgm:prSet custT="1"/>
      <dgm:spPr>
        <a:xfrm>
          <a:off x="620299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Service coordination</a:t>
          </a:r>
        </a:p>
        <a:p>
          <a:pPr>
            <a:buNone/>
          </a:pPr>
          <a:r>
            <a:rPr lang="en-US" altLang="en-US" sz="2000" dirty="0">
              <a:solidFill>
                <a:srgbClr val="000000">
                  <a:hueOff val="0"/>
                  <a:satOff val="0"/>
                  <a:lumOff val="0"/>
                  <a:alphaOff val="0"/>
                </a:srgbClr>
              </a:solidFill>
              <a:latin typeface="Calibri" panose="020F0502020204030204"/>
              <a:ea typeface="+mn-ea"/>
              <a:cs typeface="+mn-cs"/>
            </a:rPr>
            <a:t>Community inclusion</a:t>
          </a:r>
        </a:p>
        <a:p>
          <a:pPr>
            <a:buNone/>
          </a:pPr>
          <a:r>
            <a:rPr lang="en-US" altLang="en-US" sz="2000" dirty="0">
              <a:solidFill>
                <a:srgbClr val="000000">
                  <a:hueOff val="0"/>
                  <a:satOff val="0"/>
                  <a:lumOff val="0"/>
                  <a:alphaOff val="0"/>
                </a:srgbClr>
              </a:solidFill>
              <a:latin typeface="Calibri" panose="020F0502020204030204"/>
              <a:ea typeface="+mn-ea"/>
              <a:cs typeface="+mn-cs"/>
            </a:rPr>
            <a:t>Employment </a:t>
          </a:r>
        </a:p>
        <a:p>
          <a:pPr>
            <a:buNone/>
          </a:pPr>
          <a:r>
            <a:rPr lang="en-US" altLang="en-US" sz="2000" dirty="0">
              <a:solidFill>
                <a:srgbClr val="000000">
                  <a:hueOff val="0"/>
                  <a:satOff val="0"/>
                  <a:lumOff val="0"/>
                  <a:alphaOff val="0"/>
                </a:srgbClr>
              </a:solidFill>
              <a:latin typeface="Calibri" panose="020F0502020204030204"/>
              <a:ea typeface="+mn-ea"/>
              <a:cs typeface="+mn-cs"/>
            </a:rPr>
            <a:t>Goals </a:t>
          </a:r>
        </a:p>
      </dgm:t>
    </dgm:pt>
    <dgm:pt modelId="{523FA867-D31C-4BB5-890E-C17CF9780131}" type="parTrans" cxnId="{3E3B7340-0FDA-4FB9-AC88-EF0FD0F5DFD0}">
      <dgm:prSet/>
      <dgm:spPr/>
      <dgm:t>
        <a:bodyPr/>
        <a:lstStyle/>
        <a:p>
          <a:endParaRPr lang="en-US"/>
        </a:p>
      </dgm:t>
    </dgm:pt>
    <dgm:pt modelId="{69B7FAF2-F55B-4632-95A7-F741CFBE1E2B}" type="sibTrans" cxnId="{3E3B7340-0FDA-4FB9-AC88-EF0FD0F5DFD0}">
      <dgm:prSet/>
      <dgm:spPr/>
      <dgm:t>
        <a:bodyPr/>
        <a:lstStyle/>
        <a:p>
          <a:endParaRPr lang="en-US"/>
        </a:p>
      </dgm:t>
    </dgm:pt>
    <dgm:pt modelId="{3DC147D9-81CE-4ECC-996A-E012E28251A2}" type="pres">
      <dgm:prSet presAssocID="{DBBB8C21-D18B-4235-8606-71CA0480A30F}" presName="Name0" presStyleCnt="0">
        <dgm:presLayoutVars>
          <dgm:chMax/>
          <dgm:chPref/>
          <dgm:dir/>
          <dgm:animLvl val="lvl"/>
          <dgm:resizeHandles val="exact"/>
        </dgm:presLayoutVars>
      </dgm:prSet>
      <dgm:spPr/>
    </dgm:pt>
    <dgm:pt modelId="{F5CA7438-DAD5-4131-B0D2-2627AD33B61A}" type="pres">
      <dgm:prSet presAssocID="{46E662CC-72FB-4345-B2F8-303EE275FA99}" presName="composite" presStyleCnt="0"/>
      <dgm:spPr/>
    </dgm:pt>
    <dgm:pt modelId="{30DEA5E7-D64C-410F-9816-EA572FFF87A9}" type="pres">
      <dgm:prSet presAssocID="{46E662CC-72FB-4345-B2F8-303EE275FA99}" presName="Image" presStyleLbl="alignNode1" presStyleIdx="0" presStyleCnt="4"/>
      <dgm:spPr>
        <a:xfrm>
          <a:off x="4810" y="449422"/>
          <a:ext cx="2065380" cy="2065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rgbClr val="FE9E00">
              <a:hueOff val="0"/>
              <a:satOff val="0"/>
              <a:lumOff val="0"/>
              <a:alphaOff val="0"/>
            </a:srgbClr>
          </a:solidFill>
          <a:prstDash val="solid"/>
        </a:ln>
        <a:effectLst/>
      </dgm:spPr>
      <dgm:extLst>
        <a:ext uri="{E40237B7-FDA0-4F09-8148-C483321AD2D9}">
          <dgm14:cNvPr xmlns:dgm14="http://schemas.microsoft.com/office/drawing/2010/diagram" id="0" name="" descr="Users with solid fill"/>
        </a:ext>
      </dgm:extLst>
    </dgm:pt>
    <dgm:pt modelId="{C75A9829-E1D4-4079-8DC4-24AA0DBBF18C}" type="pres">
      <dgm:prSet presAssocID="{46E662CC-72FB-4345-B2F8-303EE275FA99}" presName="Accent" presStyleLbl="parChTrans1D1" presStyleIdx="0" presStyleCnt="4"/>
      <dgm:spPr>
        <a:xfrm>
          <a:off x="481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4377CAF3-7818-4311-89EC-853FAF09E47F}" type="pres">
      <dgm:prSet presAssocID="{46E662CC-72FB-4345-B2F8-303EE275FA99}" presName="Parent" presStyleLbl="revTx" presStyleIdx="0" presStyleCnt="4">
        <dgm:presLayoutVars>
          <dgm:chMax val="0"/>
          <dgm:chPref val="0"/>
          <dgm:bulletEnabled val="1"/>
        </dgm:presLayoutVars>
      </dgm:prSet>
      <dgm:spPr/>
    </dgm:pt>
    <dgm:pt modelId="{7ADCBB53-BCBA-4EFE-AFBB-EB501A58EBA9}" type="pres">
      <dgm:prSet presAssocID="{E3197348-7D37-4D51-8981-6BAA32396FE9}" presName="sibTrans" presStyleCnt="0"/>
      <dgm:spPr/>
    </dgm:pt>
    <dgm:pt modelId="{D5A270D4-ADAD-4AD6-A48A-AAF70B796E73}" type="pres">
      <dgm:prSet presAssocID="{86493721-C9A4-47B9-9130-88455BE84913}" presName="composite" presStyleCnt="0"/>
      <dgm:spPr/>
    </dgm:pt>
    <dgm:pt modelId="{6BDDB8FD-7AB4-4EE0-A3F6-E889321A0893}" type="pres">
      <dgm:prSet presAssocID="{86493721-C9A4-47B9-9130-88455BE84913}" presName="Image" presStyleLbl="alignNode1" presStyleIdx="1" presStyleCnt="4"/>
      <dgm:spPr>
        <a:xfrm>
          <a:off x="2070870" y="449422"/>
          <a:ext cx="2065380" cy="20653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rgbClr val="FE9E00">
              <a:hueOff val="0"/>
              <a:satOff val="0"/>
              <a:lumOff val="0"/>
              <a:alphaOff val="0"/>
            </a:srgbClr>
          </a:solidFill>
          <a:prstDash val="solid"/>
        </a:ln>
        <a:effectLst/>
      </dgm:spPr>
      <dgm:extLst>
        <a:ext uri="{E40237B7-FDA0-4F09-8148-C483321AD2D9}">
          <dgm14:cNvPr xmlns:dgm14="http://schemas.microsoft.com/office/drawing/2010/diagram" id="0" name="" descr="Fork In Road with solid fill"/>
        </a:ext>
      </dgm:extLst>
    </dgm:pt>
    <dgm:pt modelId="{C8ACA8F3-6F57-444E-B7F7-B83A6E6B87AA}" type="pres">
      <dgm:prSet presAssocID="{86493721-C9A4-47B9-9130-88455BE84913}" presName="Accent" presStyleLbl="parChTrans1D1" presStyleIdx="1" presStyleCnt="4"/>
      <dgm:spPr>
        <a:xfrm>
          <a:off x="207087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49F6E11D-ED08-442B-9677-29AFA0A8D1F9}" type="pres">
      <dgm:prSet presAssocID="{86493721-C9A4-47B9-9130-88455BE84913}" presName="Parent" presStyleLbl="revTx" presStyleIdx="1" presStyleCnt="4">
        <dgm:presLayoutVars>
          <dgm:chMax val="0"/>
          <dgm:chPref val="0"/>
          <dgm:bulletEnabled val="1"/>
        </dgm:presLayoutVars>
      </dgm:prSet>
      <dgm:spPr/>
    </dgm:pt>
    <dgm:pt modelId="{415928EF-F693-4983-A572-483DF226CCD2}" type="pres">
      <dgm:prSet presAssocID="{4D1B493A-F315-423F-8F8A-6F31FA02E586}" presName="sibTrans" presStyleCnt="0"/>
      <dgm:spPr/>
    </dgm:pt>
    <dgm:pt modelId="{2C2B4A7B-DB6C-4E74-BB8A-80F636B842C9}" type="pres">
      <dgm:prSet presAssocID="{0B8E78F5-3B51-444D-9586-363D7D526549}" presName="composite" presStyleCnt="0"/>
      <dgm:spPr/>
    </dgm:pt>
    <dgm:pt modelId="{8211F577-5777-4AE8-BBE8-1894ED669188}" type="pres">
      <dgm:prSet presAssocID="{0B8E78F5-3B51-444D-9586-363D7D526549}" presName="Image" presStyleLbl="alignNode1" presStyleIdx="2" presStyleCnt="4"/>
      <dgm:spPr>
        <a:xfrm>
          <a:off x="4136930" y="449422"/>
          <a:ext cx="2065380" cy="20653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rgbClr val="418AB3">
              <a:hueOff val="0"/>
              <a:satOff val="0"/>
              <a:lumOff val="0"/>
              <a:alphaOff val="0"/>
            </a:srgbClr>
          </a:solidFill>
          <a:prstDash val="solid"/>
        </a:ln>
        <a:effectLst/>
      </dgm:spPr>
      <dgm:extLst>
        <a:ext uri="{E40237B7-FDA0-4F09-8148-C483321AD2D9}">
          <dgm14:cNvPr xmlns:dgm14="http://schemas.microsoft.com/office/drawing/2010/diagram" id="0" name="" descr="Heart with pulse with solid fill"/>
        </a:ext>
      </dgm:extLst>
    </dgm:pt>
    <dgm:pt modelId="{BE0B3D0B-13F5-42D5-9BDE-A0A1E3D95A7A}" type="pres">
      <dgm:prSet presAssocID="{0B8E78F5-3B51-444D-9586-363D7D526549}" presName="Accent" presStyleLbl="parChTrans1D1" presStyleIdx="2" presStyleCnt="4"/>
      <dgm:spPr>
        <a:xfrm>
          <a:off x="413693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364A522D-3A39-47E7-984E-DDD238E454EF}" type="pres">
      <dgm:prSet presAssocID="{0B8E78F5-3B51-444D-9586-363D7D526549}" presName="Parent" presStyleLbl="revTx" presStyleIdx="2" presStyleCnt="4">
        <dgm:presLayoutVars>
          <dgm:chMax val="0"/>
          <dgm:chPref val="0"/>
          <dgm:bulletEnabled val="1"/>
        </dgm:presLayoutVars>
      </dgm:prSet>
      <dgm:spPr/>
    </dgm:pt>
    <dgm:pt modelId="{911E6DCB-F5E8-434C-8CC0-9B18A570C4B1}" type="pres">
      <dgm:prSet presAssocID="{FB0685A3-047E-44AE-BE87-235FB64E8427}" presName="sibTrans" presStyleCnt="0"/>
      <dgm:spPr/>
    </dgm:pt>
    <dgm:pt modelId="{F399DC59-5CD8-45A6-BE06-10914F1301EE}" type="pres">
      <dgm:prSet presAssocID="{A3147FD3-F328-4935-9B8B-D0D21BA9CCF2}" presName="composite" presStyleCnt="0"/>
      <dgm:spPr/>
    </dgm:pt>
    <dgm:pt modelId="{0BC021E9-ED3C-4541-BE53-E69DA6CC98D2}" type="pres">
      <dgm:prSet presAssocID="{A3147FD3-F328-4935-9B8B-D0D21BA9CCF2}" presName="Image" presStyleLbl="alignNode1" presStyleIdx="3" presStyleCnt="4"/>
      <dgm:spPr>
        <a:xfrm>
          <a:off x="6202990" y="449422"/>
          <a:ext cx="2065380" cy="206538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rgbClr val="D7D447">
              <a:hueOff val="0"/>
              <a:satOff val="0"/>
              <a:lumOff val="0"/>
              <a:alphaOff val="0"/>
            </a:srgbClr>
          </a:solidFill>
          <a:prstDash val="solid"/>
        </a:ln>
        <a:effectLst/>
      </dgm:spPr>
      <dgm:extLst>
        <a:ext uri="{E40237B7-FDA0-4F09-8148-C483321AD2D9}">
          <dgm14:cNvPr xmlns:dgm14="http://schemas.microsoft.com/office/drawing/2010/diagram" id="0" name="" descr="Aspiration with solid fill"/>
        </a:ext>
      </dgm:extLst>
    </dgm:pt>
    <dgm:pt modelId="{0678252B-6FDE-45C5-909E-8EB0D0F8587A}" type="pres">
      <dgm:prSet presAssocID="{A3147FD3-F328-4935-9B8B-D0D21BA9CCF2}" presName="Accent" presStyleLbl="parChTrans1D1" presStyleIdx="3" presStyleCnt="4"/>
      <dgm:spPr>
        <a:xfrm>
          <a:off x="620299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D4D59296-2352-46A6-A23C-AEC8085DE5CD}" type="pres">
      <dgm:prSet presAssocID="{A3147FD3-F328-4935-9B8B-D0D21BA9CCF2}" presName="Parent" presStyleLbl="revTx" presStyleIdx="3" presStyleCnt="4">
        <dgm:presLayoutVars>
          <dgm:chMax val="0"/>
          <dgm:chPref val="0"/>
          <dgm:bulletEnabled val="1"/>
        </dgm:presLayoutVars>
      </dgm:prSet>
      <dgm:spPr/>
    </dgm:pt>
  </dgm:ptLst>
  <dgm:cxnLst>
    <dgm:cxn modelId="{99553F3B-161B-434D-9925-5AE0370D2C8C}" srcId="{DBBB8C21-D18B-4235-8606-71CA0480A30F}" destId="{46E662CC-72FB-4345-B2F8-303EE275FA99}" srcOrd="0" destOrd="0" parTransId="{BFDC41CF-44B5-4594-A6FE-CB620B1E4512}" sibTransId="{E3197348-7D37-4D51-8981-6BAA32396FE9}"/>
    <dgm:cxn modelId="{3E3B7340-0FDA-4FB9-AC88-EF0FD0F5DFD0}" srcId="{DBBB8C21-D18B-4235-8606-71CA0480A30F}" destId="{A3147FD3-F328-4935-9B8B-D0D21BA9CCF2}" srcOrd="3" destOrd="0" parTransId="{523FA867-D31C-4BB5-890E-C17CF9780131}" sibTransId="{69B7FAF2-F55B-4632-95A7-F741CFBE1E2B}"/>
    <dgm:cxn modelId="{0F485F4E-DB52-4E83-9A07-36340DAB9A71}" type="presOf" srcId="{0B8E78F5-3B51-444D-9586-363D7D526549}" destId="{364A522D-3A39-47E7-984E-DDD238E454EF}" srcOrd="0" destOrd="0" presId="urn:microsoft.com/office/officeart/2008/layout/PictureLineup"/>
    <dgm:cxn modelId="{56C17075-1DB1-417C-8791-B247FFB039E3}" srcId="{DBBB8C21-D18B-4235-8606-71CA0480A30F}" destId="{86493721-C9A4-47B9-9130-88455BE84913}" srcOrd="1" destOrd="0" parTransId="{E990DECB-B330-4C2C-B63E-831AEE0E9263}" sibTransId="{4D1B493A-F315-423F-8F8A-6F31FA02E586}"/>
    <dgm:cxn modelId="{EF2B3380-E708-4A47-9E41-A5AD4008192D}" type="presOf" srcId="{86493721-C9A4-47B9-9130-88455BE84913}" destId="{49F6E11D-ED08-442B-9677-29AFA0A8D1F9}" srcOrd="0" destOrd="0" presId="urn:microsoft.com/office/officeart/2008/layout/PictureLineup"/>
    <dgm:cxn modelId="{89B65B82-1588-4997-8254-731359225953}" type="presOf" srcId="{46E662CC-72FB-4345-B2F8-303EE275FA99}" destId="{4377CAF3-7818-4311-89EC-853FAF09E47F}" srcOrd="0" destOrd="0" presId="urn:microsoft.com/office/officeart/2008/layout/PictureLineup"/>
    <dgm:cxn modelId="{4BA0ABAA-F3CE-4673-AED0-4DD51FC0E6DA}" srcId="{DBBB8C21-D18B-4235-8606-71CA0480A30F}" destId="{0B8E78F5-3B51-444D-9586-363D7D526549}" srcOrd="2" destOrd="0" parTransId="{FE2B58B1-B08E-4431-8F75-70734F319536}" sibTransId="{FB0685A3-047E-44AE-BE87-235FB64E8427}"/>
    <dgm:cxn modelId="{5DF991C7-53DD-4431-9D00-4FA6D167AABA}" type="presOf" srcId="{DBBB8C21-D18B-4235-8606-71CA0480A30F}" destId="{3DC147D9-81CE-4ECC-996A-E012E28251A2}" srcOrd="0" destOrd="0" presId="urn:microsoft.com/office/officeart/2008/layout/PictureLineup"/>
    <dgm:cxn modelId="{0374CEE5-C671-468A-995E-102325CB2836}" type="presOf" srcId="{A3147FD3-F328-4935-9B8B-D0D21BA9CCF2}" destId="{D4D59296-2352-46A6-A23C-AEC8085DE5CD}" srcOrd="0" destOrd="0" presId="urn:microsoft.com/office/officeart/2008/layout/PictureLineup"/>
    <dgm:cxn modelId="{D91C34C0-B41A-4C8A-A0EF-E83668DEE345}" type="presParOf" srcId="{3DC147D9-81CE-4ECC-996A-E012E28251A2}" destId="{F5CA7438-DAD5-4131-B0D2-2627AD33B61A}" srcOrd="0" destOrd="0" presId="urn:microsoft.com/office/officeart/2008/layout/PictureLineup"/>
    <dgm:cxn modelId="{D485535B-7151-4947-BE80-DD99EA988841}" type="presParOf" srcId="{F5CA7438-DAD5-4131-B0D2-2627AD33B61A}" destId="{30DEA5E7-D64C-410F-9816-EA572FFF87A9}" srcOrd="0" destOrd="0" presId="urn:microsoft.com/office/officeart/2008/layout/PictureLineup"/>
    <dgm:cxn modelId="{56233519-75DF-4E1B-94F4-43199CF2CC50}" type="presParOf" srcId="{F5CA7438-DAD5-4131-B0D2-2627AD33B61A}" destId="{C75A9829-E1D4-4079-8DC4-24AA0DBBF18C}" srcOrd="1" destOrd="0" presId="urn:microsoft.com/office/officeart/2008/layout/PictureLineup"/>
    <dgm:cxn modelId="{057845D0-54F0-4BF5-8616-1707825DAE80}" type="presParOf" srcId="{F5CA7438-DAD5-4131-B0D2-2627AD33B61A}" destId="{4377CAF3-7818-4311-89EC-853FAF09E47F}" srcOrd="2" destOrd="0" presId="urn:microsoft.com/office/officeart/2008/layout/PictureLineup"/>
    <dgm:cxn modelId="{4C727C5A-BB68-4164-9341-B3BBB97352C3}" type="presParOf" srcId="{3DC147D9-81CE-4ECC-996A-E012E28251A2}" destId="{7ADCBB53-BCBA-4EFE-AFBB-EB501A58EBA9}" srcOrd="1" destOrd="0" presId="urn:microsoft.com/office/officeart/2008/layout/PictureLineup"/>
    <dgm:cxn modelId="{762F1050-F89B-498B-92C6-3457BA86202F}" type="presParOf" srcId="{3DC147D9-81CE-4ECC-996A-E012E28251A2}" destId="{D5A270D4-ADAD-4AD6-A48A-AAF70B796E73}" srcOrd="2" destOrd="0" presId="urn:microsoft.com/office/officeart/2008/layout/PictureLineup"/>
    <dgm:cxn modelId="{C5ED3B86-17AE-44A6-B21E-D1AEB39C6618}" type="presParOf" srcId="{D5A270D4-ADAD-4AD6-A48A-AAF70B796E73}" destId="{6BDDB8FD-7AB4-4EE0-A3F6-E889321A0893}" srcOrd="0" destOrd="0" presId="urn:microsoft.com/office/officeart/2008/layout/PictureLineup"/>
    <dgm:cxn modelId="{3448BB9B-E6A7-4498-9C65-80C433433CA8}" type="presParOf" srcId="{D5A270D4-ADAD-4AD6-A48A-AAF70B796E73}" destId="{C8ACA8F3-6F57-444E-B7F7-B83A6E6B87AA}" srcOrd="1" destOrd="0" presId="urn:microsoft.com/office/officeart/2008/layout/PictureLineup"/>
    <dgm:cxn modelId="{E3B3A9D5-90C3-47EE-A06B-73D1F96C7AF7}" type="presParOf" srcId="{D5A270D4-ADAD-4AD6-A48A-AAF70B796E73}" destId="{49F6E11D-ED08-442B-9677-29AFA0A8D1F9}" srcOrd="2" destOrd="0" presId="urn:microsoft.com/office/officeart/2008/layout/PictureLineup"/>
    <dgm:cxn modelId="{A346C030-D765-49D5-99CC-0AD750AF30EB}" type="presParOf" srcId="{3DC147D9-81CE-4ECC-996A-E012E28251A2}" destId="{415928EF-F693-4983-A572-483DF226CCD2}" srcOrd="3" destOrd="0" presId="urn:microsoft.com/office/officeart/2008/layout/PictureLineup"/>
    <dgm:cxn modelId="{44B3D327-B6B1-491C-8E0F-19C6343AC523}" type="presParOf" srcId="{3DC147D9-81CE-4ECC-996A-E012E28251A2}" destId="{2C2B4A7B-DB6C-4E74-BB8A-80F636B842C9}" srcOrd="4" destOrd="0" presId="urn:microsoft.com/office/officeart/2008/layout/PictureLineup"/>
    <dgm:cxn modelId="{459A2BF3-5C3C-429A-A620-5AD99EED0F41}" type="presParOf" srcId="{2C2B4A7B-DB6C-4E74-BB8A-80F636B842C9}" destId="{8211F577-5777-4AE8-BBE8-1894ED669188}" srcOrd="0" destOrd="0" presId="urn:microsoft.com/office/officeart/2008/layout/PictureLineup"/>
    <dgm:cxn modelId="{F9FBC1E0-C65E-48B5-98FC-9CD02FCFD1A3}" type="presParOf" srcId="{2C2B4A7B-DB6C-4E74-BB8A-80F636B842C9}" destId="{BE0B3D0B-13F5-42D5-9BDE-A0A1E3D95A7A}" srcOrd="1" destOrd="0" presId="urn:microsoft.com/office/officeart/2008/layout/PictureLineup"/>
    <dgm:cxn modelId="{7ADE81B9-13F9-423B-8187-B085E50341B0}" type="presParOf" srcId="{2C2B4A7B-DB6C-4E74-BB8A-80F636B842C9}" destId="{364A522D-3A39-47E7-984E-DDD238E454EF}" srcOrd="2" destOrd="0" presId="urn:microsoft.com/office/officeart/2008/layout/PictureLineup"/>
    <dgm:cxn modelId="{7EFA81D6-63CF-4A76-A802-93E3CC58B3DC}" type="presParOf" srcId="{3DC147D9-81CE-4ECC-996A-E012E28251A2}" destId="{911E6DCB-F5E8-434C-8CC0-9B18A570C4B1}" srcOrd="5" destOrd="0" presId="urn:microsoft.com/office/officeart/2008/layout/PictureLineup"/>
    <dgm:cxn modelId="{50EBD26E-8B7B-44DA-BBFD-3360101268CD}" type="presParOf" srcId="{3DC147D9-81CE-4ECC-996A-E012E28251A2}" destId="{F399DC59-5CD8-45A6-BE06-10914F1301EE}" srcOrd="6" destOrd="0" presId="urn:microsoft.com/office/officeart/2008/layout/PictureLineup"/>
    <dgm:cxn modelId="{C3422F0D-793B-42AE-A3C9-A71E4C5CB08C}" type="presParOf" srcId="{F399DC59-5CD8-45A6-BE06-10914F1301EE}" destId="{0BC021E9-ED3C-4541-BE53-E69DA6CC98D2}" srcOrd="0" destOrd="0" presId="urn:microsoft.com/office/officeart/2008/layout/PictureLineup"/>
    <dgm:cxn modelId="{23A48746-B23A-456F-B891-431C1E2F8F38}" type="presParOf" srcId="{F399DC59-5CD8-45A6-BE06-10914F1301EE}" destId="{0678252B-6FDE-45C5-909E-8EB0D0F8587A}" srcOrd="1" destOrd="0" presId="urn:microsoft.com/office/officeart/2008/layout/PictureLineup"/>
    <dgm:cxn modelId="{BC4B808F-2810-4FFD-929E-780C704039AF}" type="presParOf" srcId="{F399DC59-5CD8-45A6-BE06-10914F1301EE}" destId="{D4D59296-2352-46A6-A23C-AEC8085DE5CD}"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EA5E7-D64C-410F-9816-EA572FFF87A9}">
      <dsp:nvSpPr>
        <dsp:cNvPr id="0" name=""/>
        <dsp:cNvSpPr/>
      </dsp:nvSpPr>
      <dsp:spPr>
        <a:xfrm>
          <a:off x="2173" y="15111"/>
          <a:ext cx="2563852" cy="256385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rgbClr val="FE9E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A9829-E1D4-4079-8DC4-24AA0DBBF18C}">
      <dsp:nvSpPr>
        <dsp:cNvPr id="0" name=""/>
        <dsp:cNvSpPr/>
      </dsp:nvSpPr>
      <dsp:spPr>
        <a:xfrm>
          <a:off x="2173"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377CAF3-7818-4311-89EC-853FAF09E47F}">
      <dsp:nvSpPr>
        <dsp:cNvPr id="0" name=""/>
        <dsp:cNvSpPr/>
      </dsp:nvSpPr>
      <dsp:spPr>
        <a:xfrm>
          <a:off x="2173"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Hear directly from people receiving services </a:t>
          </a:r>
        </a:p>
      </dsp:txBody>
      <dsp:txXfrm>
        <a:off x="2173" y="2578963"/>
        <a:ext cx="2563852" cy="2563852"/>
      </dsp:txXfrm>
    </dsp:sp>
    <dsp:sp modelId="{6BDDB8FD-7AB4-4EE0-A3F6-E889321A0893}">
      <dsp:nvSpPr>
        <dsp:cNvPr id="0" name=""/>
        <dsp:cNvSpPr/>
      </dsp:nvSpPr>
      <dsp:spPr>
        <a:xfrm>
          <a:off x="2567045" y="15111"/>
          <a:ext cx="2563852" cy="256385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rgbClr val="FE9E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CA8F3-6F57-444E-B7F7-B83A6E6B87AA}">
      <dsp:nvSpPr>
        <dsp:cNvPr id="0" name=""/>
        <dsp:cNvSpPr/>
      </dsp:nvSpPr>
      <dsp:spPr>
        <a:xfrm>
          <a:off x="2567045"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9F6E11D-ED08-442B-9677-29AFA0A8D1F9}">
      <dsp:nvSpPr>
        <dsp:cNvPr id="0" name=""/>
        <dsp:cNvSpPr/>
      </dsp:nvSpPr>
      <dsp:spPr>
        <a:xfrm>
          <a:off x="2567045"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Assess quality of life, service satisfaction, experiences, and outcomes of people receiving long term services and supports</a:t>
          </a:r>
        </a:p>
        <a:p>
          <a:pPr marL="0" lvl="0" indent="0" algn="l" defTabSz="889000">
            <a:lnSpc>
              <a:spcPct val="90000"/>
            </a:lnSpc>
            <a:spcBef>
              <a:spcPct val="0"/>
            </a:spcBef>
            <a:spcAft>
              <a:spcPct val="35000"/>
            </a:spcAft>
            <a:buNone/>
          </a:pPr>
          <a:endParaRPr lang="en-US" altLang="en-US" sz="2000" kern="1200" dirty="0">
            <a:solidFill>
              <a:srgbClr val="000000">
                <a:hueOff val="0"/>
                <a:satOff val="0"/>
                <a:lumOff val="0"/>
                <a:alphaOff val="0"/>
              </a:srgbClr>
            </a:solidFill>
            <a:latin typeface="Calibri" panose="020F0502020204030204"/>
            <a:ea typeface="+mn-ea"/>
            <a:cs typeface="+mn-cs"/>
          </a:endParaRPr>
        </a:p>
      </dsp:txBody>
      <dsp:txXfrm>
        <a:off x="2567045" y="2578963"/>
        <a:ext cx="2563852" cy="2563852"/>
      </dsp:txXfrm>
    </dsp:sp>
    <dsp:sp modelId="{8211F577-5777-4AE8-BBE8-1894ED669188}">
      <dsp:nvSpPr>
        <dsp:cNvPr id="0" name=""/>
        <dsp:cNvSpPr/>
      </dsp:nvSpPr>
      <dsp:spPr>
        <a:xfrm>
          <a:off x="5131918" y="15111"/>
          <a:ext cx="2563852" cy="256385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rgbClr val="418AB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B3D0B-13F5-42D5-9BDE-A0A1E3D95A7A}">
      <dsp:nvSpPr>
        <dsp:cNvPr id="0" name=""/>
        <dsp:cNvSpPr/>
      </dsp:nvSpPr>
      <dsp:spPr>
        <a:xfrm>
          <a:off x="5131918"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64A522D-3A39-47E7-984E-DDD238E454EF}">
      <dsp:nvSpPr>
        <dsp:cNvPr id="0" name=""/>
        <dsp:cNvSpPr/>
      </dsp:nvSpPr>
      <dsp:spPr>
        <a:xfrm>
          <a:off x="5131918"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Track key outcomes across multiple years, measure performance, and improve systems and quality of supports</a:t>
          </a:r>
        </a:p>
      </dsp:txBody>
      <dsp:txXfrm>
        <a:off x="5131918" y="2578963"/>
        <a:ext cx="2563852" cy="2563852"/>
      </dsp:txXfrm>
    </dsp:sp>
    <dsp:sp modelId="{0BC021E9-ED3C-4541-BE53-E69DA6CC98D2}">
      <dsp:nvSpPr>
        <dsp:cNvPr id="0" name=""/>
        <dsp:cNvSpPr/>
      </dsp:nvSpPr>
      <dsp:spPr>
        <a:xfrm>
          <a:off x="7696791" y="15111"/>
          <a:ext cx="2563852" cy="2563852"/>
        </a:xfrm>
        <a:prstGeom prst="rect">
          <a:avLst/>
        </a:prstGeom>
        <a:blipFill>
          <a:blip xmlns:r="http://schemas.openxmlformats.org/officeDocument/2006/relationships" r:embed="rId4">
            <a:duotone>
              <a:srgbClr val="FE9E00">
                <a:shade val="45000"/>
                <a:satMod val="135000"/>
              </a:srgbClr>
              <a:prstClr val="white"/>
            </a:duotone>
            <a:extLst>
              <a:ext uri="{28A0092B-C50C-407E-A947-70E740481C1C}">
                <a14:useLocalDpi xmlns:a14="http://schemas.microsoft.com/office/drawing/2010/main" val="0"/>
              </a:ext>
            </a:extLst>
          </a:blip>
          <a:srcRect/>
          <a:stretch>
            <a:fillRect l="-15000" r="-15000"/>
          </a:stretch>
        </a:blipFill>
        <a:ln w="15875" cap="flat" cmpd="sng" algn="ctr">
          <a:solidFill>
            <a:srgbClr val="D7D4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8252B-6FDE-45C5-909E-8EB0D0F8587A}">
      <dsp:nvSpPr>
        <dsp:cNvPr id="0" name=""/>
        <dsp:cNvSpPr/>
      </dsp:nvSpPr>
      <dsp:spPr>
        <a:xfrm>
          <a:off x="7696791"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4D59296-2352-46A6-A23C-AEC8085DE5CD}">
      <dsp:nvSpPr>
        <dsp:cNvPr id="0" name=""/>
        <dsp:cNvSpPr/>
      </dsp:nvSpPr>
      <dsp:spPr>
        <a:xfrm>
          <a:off x="7696791"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Compare outcomes to other states and to the average across states</a:t>
          </a:r>
        </a:p>
      </dsp:txBody>
      <dsp:txXfrm>
        <a:off x="7696791" y="2578963"/>
        <a:ext cx="2563852" cy="2563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EA5E7-D64C-410F-9816-EA572FFF87A9}">
      <dsp:nvSpPr>
        <dsp:cNvPr id="0" name=""/>
        <dsp:cNvSpPr/>
      </dsp:nvSpPr>
      <dsp:spPr>
        <a:xfrm>
          <a:off x="2173" y="15111"/>
          <a:ext cx="2563852" cy="2563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rgbClr val="FE9E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A9829-E1D4-4079-8DC4-24AA0DBBF18C}">
      <dsp:nvSpPr>
        <dsp:cNvPr id="0" name=""/>
        <dsp:cNvSpPr/>
      </dsp:nvSpPr>
      <dsp:spPr>
        <a:xfrm>
          <a:off x="2173"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377CAF3-7818-4311-89EC-853FAF09E47F}">
      <dsp:nvSpPr>
        <dsp:cNvPr id="0" name=""/>
        <dsp:cNvSpPr/>
      </dsp:nvSpPr>
      <dsp:spPr>
        <a:xfrm>
          <a:off x="2173"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Person-centered service planning</a:t>
          </a:r>
        </a:p>
      </dsp:txBody>
      <dsp:txXfrm>
        <a:off x="2173" y="2578963"/>
        <a:ext cx="2563852" cy="2563852"/>
      </dsp:txXfrm>
    </dsp:sp>
    <dsp:sp modelId="{6BDDB8FD-7AB4-4EE0-A3F6-E889321A0893}">
      <dsp:nvSpPr>
        <dsp:cNvPr id="0" name=""/>
        <dsp:cNvSpPr/>
      </dsp:nvSpPr>
      <dsp:spPr>
        <a:xfrm>
          <a:off x="2567045" y="15111"/>
          <a:ext cx="2563852" cy="2563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rgbClr val="FE9E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CA8F3-6F57-444E-B7F7-B83A6E6B87AA}">
      <dsp:nvSpPr>
        <dsp:cNvPr id="0" name=""/>
        <dsp:cNvSpPr/>
      </dsp:nvSpPr>
      <dsp:spPr>
        <a:xfrm>
          <a:off x="2567045"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9F6E11D-ED08-442B-9677-29AFA0A8D1F9}">
      <dsp:nvSpPr>
        <dsp:cNvPr id="0" name=""/>
        <dsp:cNvSpPr/>
      </dsp:nvSpPr>
      <dsp:spPr>
        <a:xfrm>
          <a:off x="2567045"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Rights</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Choices</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Decision making</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Relationships </a:t>
          </a:r>
        </a:p>
        <a:p>
          <a:pPr marL="0" lvl="0" indent="0" algn="l" defTabSz="889000">
            <a:lnSpc>
              <a:spcPct val="90000"/>
            </a:lnSpc>
            <a:spcBef>
              <a:spcPct val="0"/>
            </a:spcBef>
            <a:spcAft>
              <a:spcPct val="35000"/>
            </a:spcAft>
            <a:buNone/>
          </a:pPr>
          <a:endParaRPr lang="en-US" altLang="en-US" sz="2000" kern="1200" dirty="0">
            <a:solidFill>
              <a:srgbClr val="000000">
                <a:hueOff val="0"/>
                <a:satOff val="0"/>
                <a:lumOff val="0"/>
                <a:alphaOff val="0"/>
              </a:srgbClr>
            </a:solidFill>
            <a:latin typeface="Calibri" panose="020F0502020204030204"/>
            <a:ea typeface="+mn-ea"/>
            <a:cs typeface="+mn-cs"/>
          </a:endParaRPr>
        </a:p>
      </dsp:txBody>
      <dsp:txXfrm>
        <a:off x="2567045" y="2578963"/>
        <a:ext cx="2563852" cy="2563852"/>
      </dsp:txXfrm>
    </dsp:sp>
    <dsp:sp modelId="{8211F577-5777-4AE8-BBE8-1894ED669188}">
      <dsp:nvSpPr>
        <dsp:cNvPr id="0" name=""/>
        <dsp:cNvSpPr/>
      </dsp:nvSpPr>
      <dsp:spPr>
        <a:xfrm>
          <a:off x="5131918" y="15111"/>
          <a:ext cx="2563852" cy="25638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rgbClr val="418AB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B3D0B-13F5-42D5-9BDE-A0A1E3D95A7A}">
      <dsp:nvSpPr>
        <dsp:cNvPr id="0" name=""/>
        <dsp:cNvSpPr/>
      </dsp:nvSpPr>
      <dsp:spPr>
        <a:xfrm>
          <a:off x="5131918"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64A522D-3A39-47E7-984E-DDD238E454EF}">
      <dsp:nvSpPr>
        <dsp:cNvPr id="0" name=""/>
        <dsp:cNvSpPr/>
      </dsp:nvSpPr>
      <dsp:spPr>
        <a:xfrm>
          <a:off x="5131918"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Health</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Welfare</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Safety</a:t>
          </a:r>
        </a:p>
      </dsp:txBody>
      <dsp:txXfrm>
        <a:off x="5131918" y="2578963"/>
        <a:ext cx="2563852" cy="2563852"/>
      </dsp:txXfrm>
    </dsp:sp>
    <dsp:sp modelId="{0BC021E9-ED3C-4541-BE53-E69DA6CC98D2}">
      <dsp:nvSpPr>
        <dsp:cNvPr id="0" name=""/>
        <dsp:cNvSpPr/>
      </dsp:nvSpPr>
      <dsp:spPr>
        <a:xfrm>
          <a:off x="7696791" y="15111"/>
          <a:ext cx="2563852" cy="256385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rgbClr val="D7D4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8252B-6FDE-45C5-909E-8EB0D0F8587A}">
      <dsp:nvSpPr>
        <dsp:cNvPr id="0" name=""/>
        <dsp:cNvSpPr/>
      </dsp:nvSpPr>
      <dsp:spPr>
        <a:xfrm>
          <a:off x="7696791"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4D59296-2352-46A6-A23C-AEC8085DE5CD}">
      <dsp:nvSpPr>
        <dsp:cNvPr id="0" name=""/>
        <dsp:cNvSpPr/>
      </dsp:nvSpPr>
      <dsp:spPr>
        <a:xfrm>
          <a:off x="7696791"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Service coordination</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Community inclusion</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Employment </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Goals </a:t>
          </a:r>
        </a:p>
      </dsp:txBody>
      <dsp:txXfrm>
        <a:off x="7696791" y="2578963"/>
        <a:ext cx="2563852" cy="2563852"/>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62A69B-E2AD-4026-ABA3-6745292D467C}"/>
              </a:ext>
            </a:extLst>
          </p:cNvPr>
          <p:cNvSpPr>
            <a:spLocks noGrp="1"/>
          </p:cNvSpPr>
          <p:nvPr>
            <p:ph type="hdr" sz="quarter"/>
          </p:nvPr>
        </p:nvSpPr>
        <p:spPr>
          <a:xfrm>
            <a:off x="0" y="0"/>
            <a:ext cx="3113467" cy="474990"/>
          </a:xfrm>
          <a:prstGeom prst="rect">
            <a:avLst/>
          </a:prstGeom>
        </p:spPr>
        <p:txBody>
          <a:bodyPr vert="horz" lIns="93287" tIns="46644" rIns="93287" bIns="46644" rtlCol="0"/>
          <a:lstStyle>
            <a:lvl1pPr algn="l">
              <a:defRPr sz="1200"/>
            </a:lvl1pPr>
          </a:lstStyle>
          <a:p>
            <a:endParaRPr lang="en-US"/>
          </a:p>
        </p:txBody>
      </p:sp>
      <p:sp>
        <p:nvSpPr>
          <p:cNvPr id="3" name="Date Placeholder 2">
            <a:extLst>
              <a:ext uri="{FF2B5EF4-FFF2-40B4-BE49-F238E27FC236}">
                <a16:creationId xmlns:a16="http://schemas.microsoft.com/office/drawing/2014/main" id="{19A8649A-8A3F-4A55-80A5-57FAED33B66F}"/>
              </a:ext>
            </a:extLst>
          </p:cNvPr>
          <p:cNvSpPr>
            <a:spLocks noGrp="1"/>
          </p:cNvSpPr>
          <p:nvPr>
            <p:ph type="dt" sz="quarter" idx="1"/>
          </p:nvPr>
        </p:nvSpPr>
        <p:spPr>
          <a:xfrm>
            <a:off x="4070582" y="0"/>
            <a:ext cx="3113467" cy="474990"/>
          </a:xfrm>
          <a:prstGeom prst="rect">
            <a:avLst/>
          </a:prstGeom>
        </p:spPr>
        <p:txBody>
          <a:bodyPr vert="horz" lIns="93287" tIns="46644" rIns="93287" bIns="46644" rtlCol="0"/>
          <a:lstStyle>
            <a:lvl1pPr algn="r">
              <a:defRPr sz="1200"/>
            </a:lvl1pPr>
          </a:lstStyle>
          <a:p>
            <a:fld id="{CA4D1D87-D430-4FD5-8F2D-7A1E2A3FE058}" type="datetimeFigureOut">
              <a:rPr lang="en-US" smtClean="0"/>
              <a:t>1/3/2023</a:t>
            </a:fld>
            <a:endParaRPr lang="en-US"/>
          </a:p>
        </p:txBody>
      </p:sp>
      <p:sp>
        <p:nvSpPr>
          <p:cNvPr id="4" name="Footer Placeholder 3">
            <a:extLst>
              <a:ext uri="{FF2B5EF4-FFF2-40B4-BE49-F238E27FC236}">
                <a16:creationId xmlns:a16="http://schemas.microsoft.com/office/drawing/2014/main" id="{C9605310-0376-4C8B-B8CD-88E07BFF278B}"/>
              </a:ext>
            </a:extLst>
          </p:cNvPr>
          <p:cNvSpPr>
            <a:spLocks noGrp="1"/>
          </p:cNvSpPr>
          <p:nvPr>
            <p:ph type="ftr" sz="quarter" idx="2"/>
          </p:nvPr>
        </p:nvSpPr>
        <p:spPr>
          <a:xfrm>
            <a:off x="0" y="8995728"/>
            <a:ext cx="3113467" cy="474990"/>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005116-3D81-4472-A65E-9822A5CA02B6}"/>
              </a:ext>
            </a:extLst>
          </p:cNvPr>
          <p:cNvSpPr>
            <a:spLocks noGrp="1"/>
          </p:cNvSpPr>
          <p:nvPr>
            <p:ph type="sldNum" sz="quarter" idx="3"/>
          </p:nvPr>
        </p:nvSpPr>
        <p:spPr>
          <a:xfrm>
            <a:off x="4070582" y="8995728"/>
            <a:ext cx="3113467" cy="474990"/>
          </a:xfrm>
          <a:prstGeom prst="rect">
            <a:avLst/>
          </a:prstGeom>
        </p:spPr>
        <p:txBody>
          <a:bodyPr vert="horz" lIns="93287" tIns="46644" rIns="93287" bIns="46644" rtlCol="0" anchor="b"/>
          <a:lstStyle>
            <a:lvl1pPr algn="r">
              <a:defRPr sz="1200"/>
            </a:lvl1pPr>
          </a:lstStyle>
          <a:p>
            <a:fld id="{90CC242E-AAD2-41BD-BC8B-FE38614F1CA5}" type="slidenum">
              <a:rPr lang="en-US" smtClean="0"/>
              <a:t>‹#›</a:t>
            </a:fld>
            <a:endParaRPr lang="en-US"/>
          </a:p>
        </p:txBody>
      </p:sp>
    </p:spTree>
    <p:extLst>
      <p:ext uri="{BB962C8B-B14F-4D97-AF65-F5344CB8AC3E}">
        <p14:creationId xmlns:p14="http://schemas.microsoft.com/office/powerpoint/2010/main" val="241931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3792" cy="475180"/>
          </a:xfrm>
          <a:prstGeom prst="rect">
            <a:avLst/>
          </a:prstGeom>
        </p:spPr>
        <p:txBody>
          <a:bodyPr vert="horz" lIns="95171" tIns="47586" rIns="95171" bIns="47586" rtlCol="0"/>
          <a:lstStyle>
            <a:lvl1pPr algn="l">
              <a:defRPr sz="1200"/>
            </a:lvl1pPr>
          </a:lstStyle>
          <a:p>
            <a:endParaRPr lang="en-US"/>
          </a:p>
        </p:txBody>
      </p:sp>
      <p:sp>
        <p:nvSpPr>
          <p:cNvPr id="3" name="Date Placeholder 2"/>
          <p:cNvSpPr>
            <a:spLocks noGrp="1"/>
          </p:cNvSpPr>
          <p:nvPr>
            <p:ph type="dt" idx="1"/>
          </p:nvPr>
        </p:nvSpPr>
        <p:spPr>
          <a:xfrm>
            <a:off x="4070219" y="0"/>
            <a:ext cx="3113792" cy="475180"/>
          </a:xfrm>
          <a:prstGeom prst="rect">
            <a:avLst/>
          </a:prstGeom>
        </p:spPr>
        <p:txBody>
          <a:bodyPr vert="horz" lIns="95171" tIns="47586" rIns="95171" bIns="47586" rtlCol="0"/>
          <a:lstStyle>
            <a:lvl1pPr algn="r">
              <a:defRPr sz="1200"/>
            </a:lvl1pPr>
          </a:lstStyle>
          <a:p>
            <a:fld id="{0274BB49-3631-4218-89BC-0242234EC754}" type="datetimeFigureOut">
              <a:rPr lang="en-US" smtClean="0"/>
              <a:t>1/3/2023</a:t>
            </a:fld>
            <a:endParaRPr lang="en-US"/>
          </a:p>
        </p:txBody>
      </p:sp>
      <p:sp>
        <p:nvSpPr>
          <p:cNvPr id="4" name="Slide Image Placeholder 3"/>
          <p:cNvSpPr>
            <a:spLocks noGrp="1" noRot="1" noChangeAspect="1"/>
          </p:cNvSpPr>
          <p:nvPr>
            <p:ph type="sldImg" idx="2"/>
          </p:nvPr>
        </p:nvSpPr>
        <p:spPr>
          <a:xfrm>
            <a:off x="752475" y="1184275"/>
            <a:ext cx="5681663" cy="3195638"/>
          </a:xfrm>
          <a:prstGeom prst="rect">
            <a:avLst/>
          </a:prstGeom>
          <a:noFill/>
          <a:ln w="12700">
            <a:solidFill>
              <a:prstClr val="black"/>
            </a:solidFill>
          </a:ln>
        </p:spPr>
        <p:txBody>
          <a:bodyPr vert="horz" lIns="95171" tIns="47586" rIns="95171" bIns="47586" rtlCol="0" anchor="ctr"/>
          <a:lstStyle/>
          <a:p>
            <a:endParaRPr lang="en-US"/>
          </a:p>
        </p:txBody>
      </p:sp>
      <p:sp>
        <p:nvSpPr>
          <p:cNvPr id="5" name="Notes Placeholder 4"/>
          <p:cNvSpPr>
            <a:spLocks noGrp="1"/>
          </p:cNvSpPr>
          <p:nvPr>
            <p:ph type="body" sz="quarter" idx="3"/>
          </p:nvPr>
        </p:nvSpPr>
        <p:spPr>
          <a:xfrm>
            <a:off x="718568" y="4557782"/>
            <a:ext cx="5748539" cy="3729095"/>
          </a:xfrm>
          <a:prstGeom prst="rect">
            <a:avLst/>
          </a:prstGeom>
        </p:spPr>
        <p:txBody>
          <a:bodyPr vert="horz" lIns="95171" tIns="47586" rIns="95171" bIns="47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95539"/>
            <a:ext cx="3113792" cy="475179"/>
          </a:xfrm>
          <a:prstGeom prst="rect">
            <a:avLst/>
          </a:prstGeom>
        </p:spPr>
        <p:txBody>
          <a:bodyPr vert="horz" lIns="95171" tIns="47586" rIns="95171" bIns="47586" rtlCol="0" anchor="b"/>
          <a:lstStyle>
            <a:lvl1pPr algn="l">
              <a:defRPr sz="1200"/>
            </a:lvl1pPr>
          </a:lstStyle>
          <a:p>
            <a:endParaRPr lang="en-US"/>
          </a:p>
        </p:txBody>
      </p:sp>
      <p:sp>
        <p:nvSpPr>
          <p:cNvPr id="7" name="Slide Number Placeholder 6"/>
          <p:cNvSpPr>
            <a:spLocks noGrp="1"/>
          </p:cNvSpPr>
          <p:nvPr>
            <p:ph type="sldNum" sz="quarter" idx="5"/>
          </p:nvPr>
        </p:nvSpPr>
        <p:spPr>
          <a:xfrm>
            <a:off x="4070219" y="8995539"/>
            <a:ext cx="3113792" cy="475179"/>
          </a:xfrm>
          <a:prstGeom prst="rect">
            <a:avLst/>
          </a:prstGeom>
        </p:spPr>
        <p:txBody>
          <a:bodyPr vert="horz" lIns="95171" tIns="47586" rIns="95171" bIns="47586" rtlCol="0" anchor="b"/>
          <a:lstStyle>
            <a:lvl1pPr algn="r">
              <a:defRPr sz="1200"/>
            </a:lvl1pPr>
          </a:lstStyle>
          <a:p>
            <a:fld id="{4E7AAE8B-71EF-480D-B8B5-3E961F56F3C2}" type="slidenum">
              <a:rPr lang="en-US" smtClean="0"/>
              <a:t>‹#›</a:t>
            </a:fld>
            <a:endParaRPr lang="en-US"/>
          </a:p>
        </p:txBody>
      </p:sp>
    </p:spTree>
    <p:extLst>
      <p:ext uri="{BB962C8B-B14F-4D97-AF65-F5344CB8AC3E}">
        <p14:creationId xmlns:p14="http://schemas.microsoft.com/office/powerpoint/2010/main" val="21761854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9156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153879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91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983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045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397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232039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132127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109711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227826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9DAB-0B72-4CEA-A54D-703C9D414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6A4C79-1E75-4EAC-B009-4F6C99867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4EC7F6-7502-4A35-ADFC-2EF426392558}"/>
              </a:ext>
            </a:extLst>
          </p:cNvPr>
          <p:cNvSpPr>
            <a:spLocks noGrp="1"/>
          </p:cNvSpPr>
          <p:nvPr>
            <p:ph type="dt" sz="half" idx="10"/>
          </p:nvPr>
        </p:nvSpPr>
        <p:spPr/>
        <p:txBody>
          <a:bodyPr/>
          <a:lstStyle/>
          <a:p>
            <a:fld id="{12FBFFA8-4ABD-40EA-8795-A211411CD702}" type="datetime1">
              <a:rPr lang="en-US" smtClean="0"/>
              <a:t>1/3/2023</a:t>
            </a:fld>
            <a:endParaRPr lang="en-US"/>
          </a:p>
        </p:txBody>
      </p:sp>
      <p:sp>
        <p:nvSpPr>
          <p:cNvPr id="5" name="Footer Placeholder 4">
            <a:extLst>
              <a:ext uri="{FF2B5EF4-FFF2-40B4-BE49-F238E27FC236}">
                <a16:creationId xmlns:a16="http://schemas.microsoft.com/office/drawing/2014/main" id="{6DD1863F-98BA-4450-872B-67393BDCB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D549F-A250-4748-8C3B-B51ADDB9B75D}"/>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213985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EE75-9183-4FDC-A59A-D68A167BD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BFA431-F625-44CC-8879-C74952BE1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B38D4-9DBB-4E63-9CCC-80007B0A0263}"/>
              </a:ext>
            </a:extLst>
          </p:cNvPr>
          <p:cNvSpPr>
            <a:spLocks noGrp="1"/>
          </p:cNvSpPr>
          <p:nvPr>
            <p:ph type="dt" sz="half" idx="10"/>
          </p:nvPr>
        </p:nvSpPr>
        <p:spPr/>
        <p:txBody>
          <a:bodyPr/>
          <a:lstStyle/>
          <a:p>
            <a:fld id="{9A87CE27-BF4C-4635-BAD0-E6AAB9AF54AF}" type="datetime1">
              <a:rPr lang="en-US" smtClean="0"/>
              <a:t>1/3/2023</a:t>
            </a:fld>
            <a:endParaRPr lang="en-US"/>
          </a:p>
        </p:txBody>
      </p:sp>
      <p:sp>
        <p:nvSpPr>
          <p:cNvPr id="5" name="Footer Placeholder 4">
            <a:extLst>
              <a:ext uri="{FF2B5EF4-FFF2-40B4-BE49-F238E27FC236}">
                <a16:creationId xmlns:a16="http://schemas.microsoft.com/office/drawing/2014/main" id="{D16D8C7A-62C1-449F-9D45-0F3920911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E9249-F881-4359-958C-247DE039C8A0}"/>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354227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377AA-2BC5-4B0D-AC45-0865A5ED00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00803-9A2D-4BB2-83C5-66AA2C4434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1DB4A-5A44-43B3-A66D-D67B409A3513}"/>
              </a:ext>
            </a:extLst>
          </p:cNvPr>
          <p:cNvSpPr>
            <a:spLocks noGrp="1"/>
          </p:cNvSpPr>
          <p:nvPr>
            <p:ph type="dt" sz="half" idx="10"/>
          </p:nvPr>
        </p:nvSpPr>
        <p:spPr/>
        <p:txBody>
          <a:bodyPr/>
          <a:lstStyle/>
          <a:p>
            <a:fld id="{409F0CA4-3786-4BF7-8FDD-8B23A60FF3AE}" type="datetime1">
              <a:rPr lang="en-US" smtClean="0"/>
              <a:t>1/3/2023</a:t>
            </a:fld>
            <a:endParaRPr lang="en-US"/>
          </a:p>
        </p:txBody>
      </p:sp>
      <p:sp>
        <p:nvSpPr>
          <p:cNvPr id="5" name="Footer Placeholder 4">
            <a:extLst>
              <a:ext uri="{FF2B5EF4-FFF2-40B4-BE49-F238E27FC236}">
                <a16:creationId xmlns:a16="http://schemas.microsoft.com/office/drawing/2014/main" id="{1310EDFC-BE40-4FB0-8B9F-895D79AA3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E5B5C-289D-4E9E-AFBF-0E3061E90E25}"/>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40205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848B-7F4D-47FA-B043-4F880EB24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CDC01-385E-464B-8ECD-C842BBA958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8B53B-BAB5-44E7-B7B6-04252DB565CA}"/>
              </a:ext>
            </a:extLst>
          </p:cNvPr>
          <p:cNvSpPr>
            <a:spLocks noGrp="1"/>
          </p:cNvSpPr>
          <p:nvPr>
            <p:ph type="dt" sz="half" idx="10"/>
          </p:nvPr>
        </p:nvSpPr>
        <p:spPr/>
        <p:txBody>
          <a:bodyPr/>
          <a:lstStyle/>
          <a:p>
            <a:fld id="{5A1D5E68-A591-4E6D-9358-E596BF166552}" type="datetime1">
              <a:rPr lang="en-US" smtClean="0"/>
              <a:t>1/3/2023</a:t>
            </a:fld>
            <a:endParaRPr lang="en-US"/>
          </a:p>
        </p:txBody>
      </p:sp>
      <p:sp>
        <p:nvSpPr>
          <p:cNvPr id="5" name="Footer Placeholder 4">
            <a:extLst>
              <a:ext uri="{FF2B5EF4-FFF2-40B4-BE49-F238E27FC236}">
                <a16:creationId xmlns:a16="http://schemas.microsoft.com/office/drawing/2014/main" id="{808FD697-5B01-45F1-B571-C6CF21889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17A5-E373-4610-B847-F2E18C04B4AC}"/>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266868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4183-9904-493F-BAA9-9594A0C7F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798494-6917-4493-B7C3-9893FAA18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6D3AD6-4CA2-44C2-92F2-FE90DC8A4855}"/>
              </a:ext>
            </a:extLst>
          </p:cNvPr>
          <p:cNvSpPr>
            <a:spLocks noGrp="1"/>
          </p:cNvSpPr>
          <p:nvPr>
            <p:ph type="dt" sz="half" idx="10"/>
          </p:nvPr>
        </p:nvSpPr>
        <p:spPr/>
        <p:txBody>
          <a:bodyPr/>
          <a:lstStyle/>
          <a:p>
            <a:fld id="{DDB3EA9E-C07A-4E0F-8B1E-276C99F8646F}" type="datetime1">
              <a:rPr lang="en-US" smtClean="0"/>
              <a:t>1/3/2023</a:t>
            </a:fld>
            <a:endParaRPr lang="en-US"/>
          </a:p>
        </p:txBody>
      </p:sp>
      <p:sp>
        <p:nvSpPr>
          <p:cNvPr id="5" name="Footer Placeholder 4">
            <a:extLst>
              <a:ext uri="{FF2B5EF4-FFF2-40B4-BE49-F238E27FC236}">
                <a16:creationId xmlns:a16="http://schemas.microsoft.com/office/drawing/2014/main" id="{89C1A8A2-59F9-4E69-B8AE-030E4FD7F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164BF-B793-4692-AD6A-B4BDF6723055}"/>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67829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5041-AB5C-42F1-8FA6-725391368B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29A8CF-662F-4A02-BCE7-F18DD6D377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48B1EE-52B0-4824-8218-E3078FACE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702BE5-EF2A-4B28-9482-38E227C9753B}"/>
              </a:ext>
            </a:extLst>
          </p:cNvPr>
          <p:cNvSpPr>
            <a:spLocks noGrp="1"/>
          </p:cNvSpPr>
          <p:nvPr>
            <p:ph type="dt" sz="half" idx="10"/>
          </p:nvPr>
        </p:nvSpPr>
        <p:spPr/>
        <p:txBody>
          <a:bodyPr/>
          <a:lstStyle/>
          <a:p>
            <a:fld id="{A8F37AF4-F490-4820-A68E-41390FB1BB84}" type="datetime1">
              <a:rPr lang="en-US" smtClean="0"/>
              <a:t>1/3/2023</a:t>
            </a:fld>
            <a:endParaRPr lang="en-US"/>
          </a:p>
        </p:txBody>
      </p:sp>
      <p:sp>
        <p:nvSpPr>
          <p:cNvPr id="6" name="Footer Placeholder 5">
            <a:extLst>
              <a:ext uri="{FF2B5EF4-FFF2-40B4-BE49-F238E27FC236}">
                <a16:creationId xmlns:a16="http://schemas.microsoft.com/office/drawing/2014/main" id="{856392F2-C95B-4C16-AB5C-CAD2B1869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1824E-7624-45AD-BACB-2605C170040D}"/>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235999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CC0A-28DF-4469-A845-E2C4550D60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744902-07DA-49B1-B8FA-F79795413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DEE64D-08B9-4091-A67C-F45975EEAE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4796ED-261D-4DBD-9268-5A91AFB17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78ACE5-4477-494C-9502-5B3039350B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69F42C-44B2-4639-8C82-CC96821BDDFC}"/>
              </a:ext>
            </a:extLst>
          </p:cNvPr>
          <p:cNvSpPr>
            <a:spLocks noGrp="1"/>
          </p:cNvSpPr>
          <p:nvPr>
            <p:ph type="dt" sz="half" idx="10"/>
          </p:nvPr>
        </p:nvSpPr>
        <p:spPr/>
        <p:txBody>
          <a:bodyPr/>
          <a:lstStyle/>
          <a:p>
            <a:fld id="{F1200B3D-0C29-45FD-8309-2B759B8F830A}" type="datetime1">
              <a:rPr lang="en-US" smtClean="0"/>
              <a:t>1/3/2023</a:t>
            </a:fld>
            <a:endParaRPr lang="en-US"/>
          </a:p>
        </p:txBody>
      </p:sp>
      <p:sp>
        <p:nvSpPr>
          <p:cNvPr id="8" name="Footer Placeholder 7">
            <a:extLst>
              <a:ext uri="{FF2B5EF4-FFF2-40B4-BE49-F238E27FC236}">
                <a16:creationId xmlns:a16="http://schemas.microsoft.com/office/drawing/2014/main" id="{AAD94B4C-C148-4E0F-A9EB-A5BBB4BD59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9EE52A-E038-439E-883C-59D9B218E552}"/>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136623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CF1A-50F9-4EB7-B20B-B706DAF943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EAC7B3-88A9-4F76-8B3D-0D31BE0E8A39}"/>
              </a:ext>
            </a:extLst>
          </p:cNvPr>
          <p:cNvSpPr>
            <a:spLocks noGrp="1"/>
          </p:cNvSpPr>
          <p:nvPr>
            <p:ph type="dt" sz="half" idx="10"/>
          </p:nvPr>
        </p:nvSpPr>
        <p:spPr/>
        <p:txBody>
          <a:bodyPr/>
          <a:lstStyle/>
          <a:p>
            <a:fld id="{F76F96D3-D3E1-42AD-9DF6-3A28F5EDCF29}" type="datetime1">
              <a:rPr lang="en-US" smtClean="0"/>
              <a:t>1/3/2023</a:t>
            </a:fld>
            <a:endParaRPr lang="en-US"/>
          </a:p>
        </p:txBody>
      </p:sp>
      <p:sp>
        <p:nvSpPr>
          <p:cNvPr id="4" name="Footer Placeholder 3">
            <a:extLst>
              <a:ext uri="{FF2B5EF4-FFF2-40B4-BE49-F238E27FC236}">
                <a16:creationId xmlns:a16="http://schemas.microsoft.com/office/drawing/2014/main" id="{83846245-EF7D-4410-B877-1F35C5AF6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FD63B4-EBCD-4ED0-8DC8-3B789C8EFA38}"/>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287682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E32FC3-3E53-4DB8-8C71-79FCBCF2DE00}"/>
              </a:ext>
            </a:extLst>
          </p:cNvPr>
          <p:cNvSpPr>
            <a:spLocks noGrp="1"/>
          </p:cNvSpPr>
          <p:nvPr>
            <p:ph type="dt" sz="half" idx="10"/>
          </p:nvPr>
        </p:nvSpPr>
        <p:spPr/>
        <p:txBody>
          <a:bodyPr/>
          <a:lstStyle/>
          <a:p>
            <a:fld id="{E2D91195-6925-4D4E-A4CE-E54592EF6850}" type="datetime1">
              <a:rPr lang="en-US" smtClean="0"/>
              <a:t>1/3/2023</a:t>
            </a:fld>
            <a:endParaRPr lang="en-US"/>
          </a:p>
        </p:txBody>
      </p:sp>
      <p:sp>
        <p:nvSpPr>
          <p:cNvPr id="3" name="Footer Placeholder 2">
            <a:extLst>
              <a:ext uri="{FF2B5EF4-FFF2-40B4-BE49-F238E27FC236}">
                <a16:creationId xmlns:a16="http://schemas.microsoft.com/office/drawing/2014/main" id="{86E062E6-8AA4-4615-B7BD-ECDDB0B647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CE491F-0A30-47C0-BE0E-47C68F97F590}"/>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383623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C129-0773-449D-A438-2894E6850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B744D5-6356-4676-8FE7-22B29D93CD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37B1E-036D-431B-8849-06BD29EB0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766DF-E414-49A9-9E8E-9119AB3805E8}"/>
              </a:ext>
            </a:extLst>
          </p:cNvPr>
          <p:cNvSpPr>
            <a:spLocks noGrp="1"/>
          </p:cNvSpPr>
          <p:nvPr>
            <p:ph type="dt" sz="half" idx="10"/>
          </p:nvPr>
        </p:nvSpPr>
        <p:spPr/>
        <p:txBody>
          <a:bodyPr/>
          <a:lstStyle/>
          <a:p>
            <a:fld id="{71FD9808-4A84-42C7-B280-3DFD01CCE516}" type="datetime1">
              <a:rPr lang="en-US" smtClean="0"/>
              <a:t>1/3/2023</a:t>
            </a:fld>
            <a:endParaRPr lang="en-US"/>
          </a:p>
        </p:txBody>
      </p:sp>
      <p:sp>
        <p:nvSpPr>
          <p:cNvPr id="6" name="Footer Placeholder 5">
            <a:extLst>
              <a:ext uri="{FF2B5EF4-FFF2-40B4-BE49-F238E27FC236}">
                <a16:creationId xmlns:a16="http://schemas.microsoft.com/office/drawing/2014/main" id="{D6BAF2F7-518A-4A59-9910-849EC3B1C1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24E48C-EEDE-45CB-9394-B067F25F2069}"/>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254517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3173-6707-4A80-96C8-364D1B72E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1382BC-9098-4D01-B7A4-3D67CFED78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CD4FFF-6AB2-4B68-A455-461E9DE38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8362E-5345-40A1-BE9B-9B23EBD9E851}"/>
              </a:ext>
            </a:extLst>
          </p:cNvPr>
          <p:cNvSpPr>
            <a:spLocks noGrp="1"/>
          </p:cNvSpPr>
          <p:nvPr>
            <p:ph type="dt" sz="half" idx="10"/>
          </p:nvPr>
        </p:nvSpPr>
        <p:spPr/>
        <p:txBody>
          <a:bodyPr/>
          <a:lstStyle/>
          <a:p>
            <a:fld id="{9D0DC592-5214-486C-9849-3499A72576C8}" type="datetime1">
              <a:rPr lang="en-US" smtClean="0"/>
              <a:t>1/3/2023</a:t>
            </a:fld>
            <a:endParaRPr lang="en-US"/>
          </a:p>
        </p:txBody>
      </p:sp>
      <p:sp>
        <p:nvSpPr>
          <p:cNvPr id="6" name="Footer Placeholder 5">
            <a:extLst>
              <a:ext uri="{FF2B5EF4-FFF2-40B4-BE49-F238E27FC236}">
                <a16:creationId xmlns:a16="http://schemas.microsoft.com/office/drawing/2014/main" id="{18B476B1-3A16-443C-BC00-53109E186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070CDD-FDF6-4F84-A29E-CFADC3516936}"/>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98348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5CA4F-EE09-4E7B-B64F-FD111339D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24ED7D-A6D9-41C6-B8C9-8359735D3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D2B50-D877-485A-BCF4-44EDF6F0A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43A11-1408-42F3-9D52-247E53C722B2}" type="datetime1">
              <a:rPr lang="en-US" smtClean="0"/>
              <a:t>1/3/2023</a:t>
            </a:fld>
            <a:endParaRPr lang="en-US"/>
          </a:p>
        </p:txBody>
      </p:sp>
      <p:sp>
        <p:nvSpPr>
          <p:cNvPr id="5" name="Footer Placeholder 4">
            <a:extLst>
              <a:ext uri="{FF2B5EF4-FFF2-40B4-BE49-F238E27FC236}">
                <a16:creationId xmlns:a16="http://schemas.microsoft.com/office/drawing/2014/main" id="{6064962C-ACFF-4C8E-8D99-631CA3B36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112FD9-3E2E-4A8B-83D7-2C82D33EE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160A7-4F23-42FD-A43C-DA335F34C358}" type="slidenum">
              <a:rPr lang="en-US" smtClean="0"/>
              <a:t>‹#›</a:t>
            </a:fld>
            <a:endParaRPr lang="en-US"/>
          </a:p>
        </p:txBody>
      </p:sp>
    </p:spTree>
    <p:extLst>
      <p:ext uri="{BB962C8B-B14F-4D97-AF65-F5344CB8AC3E}">
        <p14:creationId xmlns:p14="http://schemas.microsoft.com/office/powerpoint/2010/main" val="3301466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9.emf"/><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srerber@nd.gov" TargetMode="External"/><Relationship Id="rId2" Type="http://schemas.openxmlformats.org/officeDocument/2006/relationships/hyperlink" Target="https://idd.nationalcoreindicators.org/" TargetMode="External"/><Relationship Id="rId1" Type="http://schemas.openxmlformats.org/officeDocument/2006/relationships/slideLayout" Target="../slideLayouts/slideLayout7.xml"/><Relationship Id="rId5" Type="http://schemas.openxmlformats.org/officeDocument/2006/relationships/hyperlink" Target="mailto:jakel@knowledgeservices.com" TargetMode="External"/><Relationship Id="rId4" Type="http://schemas.openxmlformats.org/officeDocument/2006/relationships/hyperlink" Target="mailto:kkalanek@nd.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D3E295-503E-4E97-94A7-BD48977C08D5}"/>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5100" kern="1200" dirty="0">
                <a:solidFill>
                  <a:srgbClr val="FFFFFF"/>
                </a:solidFill>
                <a:latin typeface="+mj-lt"/>
                <a:ea typeface="+mj-ea"/>
                <a:cs typeface="+mj-cs"/>
              </a:rPr>
              <a:t>National Core Indicators (NCI)-Informational Meeting  </a:t>
            </a:r>
          </a:p>
        </p:txBody>
      </p:sp>
      <p:sp>
        <p:nvSpPr>
          <p:cNvPr id="3" name="Text Placeholder 2">
            <a:extLst>
              <a:ext uri="{FF2B5EF4-FFF2-40B4-BE49-F238E27FC236}">
                <a16:creationId xmlns:a16="http://schemas.microsoft.com/office/drawing/2014/main" id="{9B0C3EE1-0157-46E0-940D-41485400FB37}"/>
              </a:ext>
            </a:extLst>
          </p:cNvPr>
          <p:cNvSpPr>
            <a:spLocks noGrp="1"/>
          </p:cNvSpPr>
          <p:nvPr>
            <p:ph type="body" idx="1"/>
          </p:nvPr>
        </p:nvSpPr>
        <p:spPr>
          <a:xfrm>
            <a:off x="2895601" y="1900826"/>
            <a:ext cx="6396204" cy="662542"/>
          </a:xfrm>
        </p:spPr>
        <p:txBody>
          <a:bodyPr vert="horz" lIns="91440" tIns="45720" rIns="91440" bIns="45720" rtlCol="0" anchor="ctr">
            <a:normAutofit/>
          </a:bodyPr>
          <a:lstStyle/>
          <a:p>
            <a:pPr algn="ctr"/>
            <a:r>
              <a:rPr lang="en-US" kern="1200">
                <a:solidFill>
                  <a:srgbClr val="FFFFFF"/>
                </a:solidFill>
                <a:latin typeface="+mn-lt"/>
                <a:ea typeface="+mn-ea"/>
                <a:cs typeface="+mn-cs"/>
              </a:rPr>
              <a:t>January 4</a:t>
            </a:r>
            <a:r>
              <a:rPr lang="en-US" kern="1200" baseline="30000">
                <a:solidFill>
                  <a:srgbClr val="FFFFFF"/>
                </a:solidFill>
                <a:latin typeface="+mn-lt"/>
                <a:ea typeface="+mn-ea"/>
                <a:cs typeface="+mn-cs"/>
              </a:rPr>
              <a:t>th</a:t>
            </a:r>
            <a:r>
              <a:rPr lang="en-US" kern="1200">
                <a:solidFill>
                  <a:srgbClr val="FFFFFF"/>
                </a:solidFill>
                <a:latin typeface="+mn-lt"/>
                <a:ea typeface="+mn-ea"/>
                <a:cs typeface="+mn-cs"/>
              </a:rPr>
              <a:t>, 2023</a:t>
            </a:r>
          </a:p>
        </p:txBody>
      </p:sp>
      <p:sp>
        <p:nvSpPr>
          <p:cNvPr id="29"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9FF17A-4F33-4D6B-B3F8-0E3AFD36C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77" y="3425826"/>
            <a:ext cx="10118598" cy="2301985"/>
          </a:xfrm>
          <a:prstGeom prst="rect">
            <a:avLst/>
          </a:prstGeom>
        </p:spPr>
      </p:pic>
    </p:spTree>
    <p:extLst>
      <p:ext uri="{BB962C8B-B14F-4D97-AF65-F5344CB8AC3E}">
        <p14:creationId xmlns:p14="http://schemas.microsoft.com/office/powerpoint/2010/main" val="63543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93C652-D995-4773-A06D-7F7A0BD16C34}"/>
              </a:ext>
            </a:extLst>
          </p:cNvPr>
          <p:cNvPicPr>
            <a:picLocks noChangeAspect="1"/>
          </p:cNvPicPr>
          <p:nvPr/>
        </p:nvPicPr>
        <p:blipFill>
          <a:blip r:embed="rId2"/>
          <a:stretch>
            <a:fillRect/>
          </a:stretch>
        </p:blipFill>
        <p:spPr>
          <a:xfrm>
            <a:off x="5111807" y="903044"/>
            <a:ext cx="6173061" cy="5239481"/>
          </a:xfrm>
          <a:prstGeom prst="rect">
            <a:avLst/>
          </a:prstGeom>
        </p:spPr>
      </p:pic>
      <p:pic>
        <p:nvPicPr>
          <p:cNvPr id="5" name="Picture 4">
            <a:extLst>
              <a:ext uri="{FF2B5EF4-FFF2-40B4-BE49-F238E27FC236}">
                <a16:creationId xmlns:a16="http://schemas.microsoft.com/office/drawing/2014/main" id="{8AA74596-258B-468F-A617-951191B2C741}"/>
              </a:ext>
            </a:extLst>
          </p:cNvPr>
          <p:cNvPicPr>
            <a:picLocks noChangeAspect="1"/>
          </p:cNvPicPr>
          <p:nvPr/>
        </p:nvPicPr>
        <p:blipFill>
          <a:blip r:embed="rId3"/>
          <a:stretch>
            <a:fillRect/>
          </a:stretch>
        </p:blipFill>
        <p:spPr>
          <a:xfrm>
            <a:off x="272728" y="1059743"/>
            <a:ext cx="5544324" cy="1860739"/>
          </a:xfrm>
          <a:prstGeom prst="rect">
            <a:avLst/>
          </a:prstGeom>
        </p:spPr>
      </p:pic>
    </p:spTree>
    <p:extLst>
      <p:ext uri="{BB962C8B-B14F-4D97-AF65-F5344CB8AC3E}">
        <p14:creationId xmlns:p14="http://schemas.microsoft.com/office/powerpoint/2010/main" val="124113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12BAB-B945-4148-820E-6FCFB1BB6CD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NCI-IDD Participating States</a:t>
            </a:r>
            <a:br>
              <a:rPr lang="en-US" sz="3600" dirty="0">
                <a:solidFill>
                  <a:srgbClr val="FFFFFF"/>
                </a:solidFill>
              </a:rPr>
            </a:br>
            <a:br>
              <a:rPr lang="en-US" sz="3600" dirty="0">
                <a:solidFill>
                  <a:srgbClr val="FFFFFF"/>
                </a:solidFill>
              </a:rPr>
            </a:br>
            <a:r>
              <a:rPr lang="en-US" sz="3600" dirty="0">
                <a:solidFill>
                  <a:srgbClr val="FFFFFF"/>
                </a:solidFill>
              </a:rPr>
              <a:t>Been in use for 25 yrs.</a:t>
            </a:r>
          </a:p>
        </p:txBody>
      </p:sp>
      <p:sp>
        <p:nvSpPr>
          <p:cNvPr id="2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Map&#10;&#10;Description automatically generated">
            <a:extLst>
              <a:ext uri="{FF2B5EF4-FFF2-40B4-BE49-F238E27FC236}">
                <a16:creationId xmlns:a16="http://schemas.microsoft.com/office/drawing/2014/main" id="{BFF05FFF-08C4-4116-B53F-BEA062E01EDD}"/>
              </a:ext>
            </a:extLst>
          </p:cNvPr>
          <p:cNvPicPr>
            <a:picLocks noGrp="1" noChangeAspect="1"/>
          </p:cNvPicPr>
          <p:nvPr>
            <p:ph idx="1"/>
          </p:nvPr>
        </p:nvPicPr>
        <p:blipFill rotWithShape="1">
          <a:blip r:embed="rId2"/>
          <a:srcRect l="2510" r="8479" b="2"/>
          <a:stretch/>
        </p:blipFill>
        <p:spPr>
          <a:xfrm>
            <a:off x="976251" y="942538"/>
            <a:ext cx="7163222" cy="4808332"/>
          </a:xfrm>
          <a:prstGeom prst="rect">
            <a:avLst/>
          </a:prstGeom>
          <a:effectLst/>
        </p:spPr>
      </p:pic>
    </p:spTree>
    <p:extLst>
      <p:ext uri="{BB962C8B-B14F-4D97-AF65-F5344CB8AC3E}">
        <p14:creationId xmlns:p14="http://schemas.microsoft.com/office/powerpoint/2010/main" val="114259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200" y="365125"/>
            <a:ext cx="10515600" cy="1325563"/>
          </a:xfrm>
        </p:spPr>
        <p:txBody>
          <a:bodyPr>
            <a:normAutofit/>
          </a:bodyPr>
          <a:lstStyle/>
          <a:p>
            <a:r>
              <a:rPr lang="en-US" sz="5400">
                <a:latin typeface="Graphik" panose="020B0503030202060203" pitchFamily="34" charset="0"/>
                <a:ea typeface="+mn-ea"/>
                <a:cs typeface="+mn-cs"/>
              </a:rPr>
              <a:t>About NCI-IDD</a:t>
            </a:r>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42BCA9C-BF19-321D-7CB2-000F84F29120}"/>
              </a:ext>
            </a:extLst>
          </p:cNvPr>
          <p:cNvSpPr>
            <a:spLocks noGrp="1"/>
          </p:cNvSpPr>
          <p:nvPr>
            <p:ph idx="1"/>
          </p:nvPr>
        </p:nvSpPr>
        <p:spPr>
          <a:xfrm>
            <a:off x="400050" y="1929383"/>
            <a:ext cx="11277600" cy="4709541"/>
          </a:xfrm>
        </p:spPr>
        <p:txBody>
          <a:bodyPr>
            <a:normAutofit/>
          </a:bodyPr>
          <a:lstStyle/>
          <a:p>
            <a:pPr marL="285750" indent="-285750"/>
            <a:r>
              <a:rPr lang="en-US" sz="1600" b="1" dirty="0"/>
              <a:t>Collaboration of National Association of State Directors of Developmental Disabilities Services (NASDDS) and Human Services Research Institute (HRSI)</a:t>
            </a:r>
          </a:p>
          <a:p>
            <a:pPr marL="285750" lvl="0" indent="-285750">
              <a:buFont typeface="Arial" panose="020B0604020202020204" pitchFamily="34" charset="0"/>
              <a:buChar char="•"/>
            </a:pPr>
            <a:r>
              <a:rPr lang="en-US" sz="1600" b="1" dirty="0"/>
              <a:t>Surveys with people with intellectual and developmental disabilities </a:t>
            </a:r>
          </a:p>
          <a:p>
            <a:pPr marL="742950" lvl="1" indent="-285750"/>
            <a:r>
              <a:rPr lang="en-US" sz="1400" dirty="0"/>
              <a:t>IID/DD HCBS Waiver</a:t>
            </a:r>
          </a:p>
          <a:p>
            <a:pPr marL="742950" lvl="1" indent="-285750"/>
            <a:r>
              <a:rPr lang="en-US" sz="1400" dirty="0"/>
              <a:t>Intermediate Care Facilities for Individuals with Intellectual Disabilities (ICF/IID)</a:t>
            </a:r>
          </a:p>
          <a:p>
            <a:pPr marL="285750" lvl="0" indent="-285750">
              <a:buFont typeface="Arial" panose="020B0604020202020204" pitchFamily="34" charset="0"/>
              <a:buChar char="•"/>
            </a:pPr>
            <a:r>
              <a:rPr lang="en-US" sz="1600" b="1" dirty="0"/>
              <a:t>Administered at the state-level</a:t>
            </a:r>
          </a:p>
          <a:p>
            <a:pPr marL="800100" lvl="1" indent="-285750"/>
            <a:r>
              <a:rPr lang="en-US" sz="1400" b="0" dirty="0"/>
              <a:t>States determine their sample strategy with support from NCI team </a:t>
            </a:r>
            <a:endParaRPr lang="en-US" sz="1400" b="1" dirty="0"/>
          </a:p>
          <a:p>
            <a:pPr marL="285750" indent="-285750"/>
            <a:r>
              <a:rPr lang="en-US" sz="1600" b="1" dirty="0"/>
              <a:t>Adult Family surveys (2023 survey cycle)</a:t>
            </a:r>
          </a:p>
          <a:p>
            <a:pPr lvl="1"/>
            <a:r>
              <a:rPr lang="en-US" sz="1400" dirty="0"/>
              <a:t>Mailed to families with an adult family member with IDD living in the family home </a:t>
            </a:r>
          </a:p>
          <a:p>
            <a:pPr marL="285750" indent="-285750"/>
            <a:r>
              <a:rPr lang="en-US" sz="2000" dirty="0"/>
              <a:t> </a:t>
            </a:r>
            <a:r>
              <a:rPr lang="en-US" sz="1600" b="1" dirty="0"/>
              <a:t>Child Family surveys (2023 survey cycle)</a:t>
            </a:r>
          </a:p>
          <a:p>
            <a:pPr lvl="1"/>
            <a:r>
              <a:rPr lang="en-US" sz="1400" dirty="0"/>
              <a:t>Mailed to families with a child with IDD living in the family home</a:t>
            </a:r>
          </a:p>
          <a:p>
            <a:pPr marL="285750" indent="-285750"/>
            <a:r>
              <a:rPr lang="en-US" sz="1600" b="1" dirty="0"/>
              <a:t>Family/Guardian surveys (2024 survey cycle)</a:t>
            </a:r>
          </a:p>
          <a:p>
            <a:pPr lvl="1"/>
            <a:r>
              <a:rPr lang="en-US" sz="1400" dirty="0"/>
              <a:t>Mailed to family/guardian with an adult family member with IDD living outside of the home</a:t>
            </a:r>
          </a:p>
          <a:p>
            <a:pPr marL="285750" indent="-285750"/>
            <a:r>
              <a:rPr lang="en-US" sz="1600" b="1" dirty="0"/>
              <a:t>In-person surveys (2024 survey cycle)</a:t>
            </a:r>
          </a:p>
          <a:p>
            <a:pPr lvl="1"/>
            <a:r>
              <a:rPr lang="en-US" sz="1400" dirty="0"/>
              <a:t>Face-to-face or videoconference intended for adult individuals with IDD who is receiving service</a:t>
            </a:r>
          </a:p>
        </p:txBody>
      </p:sp>
    </p:spTree>
    <p:extLst>
      <p:ext uri="{BB962C8B-B14F-4D97-AF65-F5344CB8AC3E}">
        <p14:creationId xmlns:p14="http://schemas.microsoft.com/office/powerpoint/2010/main" val="42160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88C7681A-F0F8-443C-9385-A1DE3625E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86" y="4889629"/>
            <a:ext cx="4245429" cy="601436"/>
          </a:xfrm>
          <a:prstGeom prst="rect">
            <a:avLst/>
          </a:prstGeom>
        </p:spPr>
      </p:pic>
      <p:pic>
        <p:nvPicPr>
          <p:cNvPr id="3" name="Picture 2">
            <a:extLst>
              <a:ext uri="{FF2B5EF4-FFF2-40B4-BE49-F238E27FC236}">
                <a16:creationId xmlns:a16="http://schemas.microsoft.com/office/drawing/2014/main" id="{46A47591-A154-A041-828D-C36F466F72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7038" y="1070993"/>
            <a:ext cx="3557924" cy="3571102"/>
          </a:xfrm>
          <a:prstGeom prst="rect">
            <a:avLst/>
          </a:prstGeom>
        </p:spPr>
      </p:pic>
    </p:spTree>
    <p:extLst>
      <p:ext uri="{BB962C8B-B14F-4D97-AF65-F5344CB8AC3E}">
        <p14:creationId xmlns:p14="http://schemas.microsoft.com/office/powerpoint/2010/main" val="38740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88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71344-7895-4E2E-8B6F-ADB1F80D382C}"/>
              </a:ext>
            </a:extLst>
          </p:cNvPr>
          <p:cNvSpPr txBox="1"/>
          <p:nvPr/>
        </p:nvSpPr>
        <p:spPr>
          <a:xfrm>
            <a:off x="325677" y="3167390"/>
            <a:ext cx="9820405" cy="954107"/>
          </a:xfrm>
          <a:prstGeom prst="rect">
            <a:avLst/>
          </a:prstGeom>
          <a:noFill/>
        </p:spPr>
        <p:txBody>
          <a:bodyPr wrap="square" rtlCol="0">
            <a:spAutoFit/>
          </a:bodyPr>
          <a:lstStyle/>
          <a:p>
            <a:r>
              <a:rPr lang="en-US" sz="2800" dirty="0">
                <a:solidFill>
                  <a:schemeClr val="bg1"/>
                </a:solidFill>
                <a:latin typeface="Graphik" panose="020B0503030202060203" pitchFamily="34" charset="0"/>
              </a:rPr>
              <a:t>2023 State of North Dakota NCI Survey</a:t>
            </a:r>
          </a:p>
          <a:p>
            <a:r>
              <a:rPr lang="en-US" sz="2800" dirty="0">
                <a:solidFill>
                  <a:schemeClr val="bg1"/>
                </a:solidFill>
                <a:latin typeface="Graphik" panose="020B0503030202060203" pitchFamily="34" charset="0"/>
              </a:rPr>
              <a:t>Knowledge Services Introduction and Overview</a:t>
            </a:r>
          </a:p>
        </p:txBody>
      </p:sp>
      <p:pic>
        <p:nvPicPr>
          <p:cNvPr id="4" name="Picture 3">
            <a:extLst>
              <a:ext uri="{FF2B5EF4-FFF2-40B4-BE49-F238E27FC236}">
                <a16:creationId xmlns:a16="http://schemas.microsoft.com/office/drawing/2014/main" id="{A1763D34-EC60-498B-8541-6C269A354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8737" y="6192196"/>
            <a:ext cx="3227293" cy="457200"/>
          </a:xfrm>
          <a:prstGeom prst="rect">
            <a:avLst/>
          </a:prstGeom>
        </p:spPr>
      </p:pic>
    </p:spTree>
    <p:extLst>
      <p:ext uri="{BB962C8B-B14F-4D97-AF65-F5344CB8AC3E}">
        <p14:creationId xmlns:p14="http://schemas.microsoft.com/office/powerpoint/2010/main" val="413019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06A1-B19B-4459-8CC1-50529EAA8A3E}"/>
              </a:ext>
            </a:extLst>
          </p:cNvPr>
          <p:cNvSpPr>
            <a:spLocks noGrp="1"/>
          </p:cNvSpPr>
          <p:nvPr>
            <p:ph type="title"/>
          </p:nvPr>
        </p:nvSpPr>
        <p:spPr>
          <a:xfrm>
            <a:off x="1097555" y="377976"/>
            <a:ext cx="5263323" cy="1415313"/>
          </a:xfrm>
        </p:spPr>
        <p:txBody>
          <a:bodyPr>
            <a:noAutofit/>
          </a:bodyPr>
          <a:lstStyle/>
          <a:p>
            <a:r>
              <a:rPr lang="en-US" sz="2800" dirty="0">
                <a:latin typeface="Graphik" panose="020B0503030202060203" pitchFamily="34" charset="0"/>
              </a:rPr>
              <a:t>About Knowledge Services</a:t>
            </a:r>
            <a:br>
              <a:rPr lang="en-US" sz="2400" b="1" dirty="0">
                <a:latin typeface="Graphik" panose="020B0503030202060203" pitchFamily="34" charset="0"/>
              </a:rPr>
            </a:br>
            <a:r>
              <a:rPr lang="en-US" sz="2000" dirty="0">
                <a:solidFill>
                  <a:srgbClr val="4D9FE8"/>
                </a:solidFill>
                <a:latin typeface="Graphik" panose="020B0503030202060203" pitchFamily="34" charset="0"/>
              </a:rPr>
              <a:t>Serving Those Who Serve Others</a:t>
            </a:r>
            <a:br>
              <a:rPr lang="en-US" sz="1600" b="1" dirty="0">
                <a:solidFill>
                  <a:srgbClr val="4D9FE8"/>
                </a:solidFill>
                <a:latin typeface="Graphik" panose="020B0503030202060203" pitchFamily="34" charset="0"/>
              </a:rPr>
            </a:br>
            <a:br>
              <a:rPr lang="en-US" sz="1600" b="1" dirty="0">
                <a:solidFill>
                  <a:srgbClr val="4D9FE8"/>
                </a:solidFill>
                <a:latin typeface="Graphik" panose="020B0503030202060203" pitchFamily="34" charset="0"/>
              </a:rPr>
            </a:br>
            <a:br>
              <a:rPr lang="en-US" sz="1600" b="1" dirty="0">
                <a:solidFill>
                  <a:srgbClr val="4D9FE8"/>
                </a:solidFill>
                <a:latin typeface="Graphik" panose="020B0503030202060203" pitchFamily="34" charset="0"/>
              </a:rPr>
            </a:br>
            <a:endParaRPr lang="en-US" sz="1600" b="1" dirty="0">
              <a:latin typeface="Graphik" panose="020B0503030202060203" pitchFamily="34" charset="0"/>
            </a:endParaRPr>
          </a:p>
        </p:txBody>
      </p:sp>
      <p:sp>
        <p:nvSpPr>
          <p:cNvPr id="4" name="Text Placeholder 3">
            <a:extLst>
              <a:ext uri="{FF2B5EF4-FFF2-40B4-BE49-F238E27FC236}">
                <a16:creationId xmlns:a16="http://schemas.microsoft.com/office/drawing/2014/main" id="{DF47E960-E1FE-42B6-862E-1930B6A05B37}"/>
              </a:ext>
            </a:extLst>
          </p:cNvPr>
          <p:cNvSpPr>
            <a:spLocks noGrp="1"/>
          </p:cNvSpPr>
          <p:nvPr>
            <p:ph type="body" sz="half" idx="2"/>
          </p:nvPr>
        </p:nvSpPr>
        <p:spPr>
          <a:xfrm>
            <a:off x="423481" y="1328366"/>
            <a:ext cx="5855399" cy="4895135"/>
          </a:xfrm>
        </p:spPr>
        <p:txBody>
          <a:bodyPr>
            <a:normAutofit fontScale="92500"/>
          </a:bodyPr>
          <a:lstStyle/>
          <a:p>
            <a:pPr marL="285750" indent="-285750">
              <a:lnSpc>
                <a:spcPct val="150000"/>
              </a:lnSpc>
              <a:spcBef>
                <a:spcPts val="0"/>
              </a:spcBef>
              <a:buClr>
                <a:srgbClr val="4D9FE8"/>
              </a:buClr>
              <a:buFont typeface="Wingdings" panose="05000000000000000000" pitchFamily="2" charset="2"/>
              <a:buChar char="§"/>
            </a:pPr>
            <a:r>
              <a:rPr lang="en-US" sz="2400" dirty="0">
                <a:latin typeface="Graphik" panose="020B0503030202060203" pitchFamily="34" charset="0"/>
              </a:rPr>
              <a:t>Founded in 1994, Indianapolis HQ, WBE</a:t>
            </a:r>
          </a:p>
          <a:p>
            <a:pPr marL="285750" indent="-285750">
              <a:lnSpc>
                <a:spcPct val="150000"/>
              </a:lnSpc>
              <a:spcBef>
                <a:spcPts val="0"/>
              </a:spcBef>
              <a:buClr>
                <a:srgbClr val="4D9FE8"/>
              </a:buClr>
              <a:buFont typeface="Wingdings" panose="05000000000000000000" pitchFamily="2" charset="2"/>
              <a:buChar char="§"/>
            </a:pPr>
            <a:r>
              <a:rPr lang="en-US" sz="2400" dirty="0">
                <a:latin typeface="Graphik" panose="020B0503030202060203" pitchFamily="34" charset="0"/>
              </a:rPr>
              <a:t>Experts in Managed Services</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Survey Management Solutions</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Professional &amp; Technical Business Solutions</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Managed Service Provider (MSP) for Contingent Labor</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MSP for Statement of Work (SOW) Services</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Staffing / Recruiting</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State Government Contracts (AZ, CO, FL, IN, ME, MI, MS, MO, NV, ND, RI, TN, UT &amp; WI)</a:t>
            </a:r>
          </a:p>
          <a:p>
            <a:pPr marL="342900" indent="-342900">
              <a:lnSpc>
                <a:spcPct val="150000"/>
              </a:lnSpc>
              <a:spcBef>
                <a:spcPts val="0"/>
              </a:spcBef>
              <a:buClr>
                <a:srgbClr val="4D9FE8"/>
              </a:buClr>
              <a:buFont typeface="Wingdings" panose="05000000000000000000" pitchFamily="2" charset="2"/>
              <a:buChar char="§"/>
            </a:pPr>
            <a:r>
              <a:rPr lang="en-US" sz="2400" dirty="0">
                <a:latin typeface="Graphik" panose="020B0503030202060203" pitchFamily="34" charset="0"/>
              </a:rPr>
              <a:t>Proprietary Cloud-based SaaS Platform</a:t>
            </a:r>
          </a:p>
          <a:p>
            <a:pPr marL="742950" lvl="1" indent="-28575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FedRAMP Ready</a:t>
            </a:r>
          </a:p>
          <a:p>
            <a:endParaRPr lang="en-US" dirty="0">
              <a:latin typeface="Graphik" panose="020B0503030202060203" pitchFamily="34" charset="0"/>
            </a:endParaRPr>
          </a:p>
        </p:txBody>
      </p:sp>
      <p:pic>
        <p:nvPicPr>
          <p:cNvPr id="28" name="Content Placeholder 27" descr="A view of a city at night&#10;&#10;Description automatically generated">
            <a:extLst>
              <a:ext uri="{FF2B5EF4-FFF2-40B4-BE49-F238E27FC236}">
                <a16:creationId xmlns:a16="http://schemas.microsoft.com/office/drawing/2014/main" id="{8229B84E-805D-43FC-B8BD-A1429B28CE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6648" y="685800"/>
            <a:ext cx="5655352" cy="5486400"/>
          </a:xfrm>
        </p:spPr>
      </p:pic>
      <p:grpSp>
        <p:nvGrpSpPr>
          <p:cNvPr id="9" name="Group 8">
            <a:extLst>
              <a:ext uri="{FF2B5EF4-FFF2-40B4-BE49-F238E27FC236}">
                <a16:creationId xmlns:a16="http://schemas.microsoft.com/office/drawing/2014/main" id="{5586DC4A-42FE-4BB9-A903-8BE0AB20A107}"/>
              </a:ext>
            </a:extLst>
          </p:cNvPr>
          <p:cNvGrpSpPr/>
          <p:nvPr/>
        </p:nvGrpSpPr>
        <p:grpSpPr>
          <a:xfrm>
            <a:off x="120583" y="6433460"/>
            <a:ext cx="11951345" cy="365760"/>
            <a:chOff x="120583" y="6433460"/>
            <a:chExt cx="11951345" cy="365760"/>
          </a:xfrm>
        </p:grpSpPr>
        <p:pic>
          <p:nvPicPr>
            <p:cNvPr id="10" name="Picture 9" descr="A picture containing drawing&#10;&#10;Description automatically generated">
              <a:extLst>
                <a:ext uri="{FF2B5EF4-FFF2-40B4-BE49-F238E27FC236}">
                  <a16:creationId xmlns:a16="http://schemas.microsoft.com/office/drawing/2014/main" id="{292C283A-10D5-4758-9334-D0029293C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11" name="Straight Connector 10">
              <a:extLst>
                <a:ext uri="{FF2B5EF4-FFF2-40B4-BE49-F238E27FC236}">
                  <a16:creationId xmlns:a16="http://schemas.microsoft.com/office/drawing/2014/main" id="{1383B4C9-9BF7-4CB6-A61C-4B13AFAC84C3}"/>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B71CC3-F640-40D9-B97F-8D5E07B79730}"/>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D92DC2BF-6900-7A49-96C2-08C2498BA232}"/>
              </a:ext>
            </a:extLst>
          </p:cNvPr>
          <p:cNvPicPr>
            <a:picLocks noChangeAspect="1"/>
          </p:cNvPicPr>
          <p:nvPr/>
        </p:nvPicPr>
        <p:blipFill>
          <a:blip r:embed="rId5"/>
          <a:stretch>
            <a:fillRect/>
          </a:stretch>
        </p:blipFill>
        <p:spPr>
          <a:xfrm>
            <a:off x="423481" y="278213"/>
            <a:ext cx="627942" cy="627942"/>
          </a:xfrm>
          <a:prstGeom prst="rect">
            <a:avLst/>
          </a:prstGeom>
        </p:spPr>
      </p:pic>
    </p:spTree>
    <p:extLst>
      <p:ext uri="{BB962C8B-B14F-4D97-AF65-F5344CB8AC3E}">
        <p14:creationId xmlns:p14="http://schemas.microsoft.com/office/powerpoint/2010/main" val="214783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3A27883-697D-409B-9C72-6A520984F819}"/>
              </a:ext>
            </a:extLst>
          </p:cNvPr>
          <p:cNvGrpSpPr/>
          <p:nvPr/>
        </p:nvGrpSpPr>
        <p:grpSpPr>
          <a:xfrm>
            <a:off x="120583" y="6433460"/>
            <a:ext cx="11951345" cy="365760"/>
            <a:chOff x="120583" y="6433460"/>
            <a:chExt cx="11951345" cy="365760"/>
          </a:xfrm>
        </p:grpSpPr>
        <p:pic>
          <p:nvPicPr>
            <p:cNvPr id="26" name="Picture 25" descr="A picture containing drawing&#10;&#10;Description automatically generated">
              <a:extLst>
                <a:ext uri="{FF2B5EF4-FFF2-40B4-BE49-F238E27FC236}">
                  <a16:creationId xmlns:a16="http://schemas.microsoft.com/office/drawing/2014/main" id="{64FC5B4C-435C-4486-A570-64BF6D4DF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27" name="Straight Connector 26">
              <a:extLst>
                <a:ext uri="{FF2B5EF4-FFF2-40B4-BE49-F238E27FC236}">
                  <a16:creationId xmlns:a16="http://schemas.microsoft.com/office/drawing/2014/main" id="{311C295F-4BCB-47F5-BAD7-FB1C71EA0FFD}"/>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D9F75F-FBA3-4757-8238-B114BEE9DA62}"/>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8731521-1C08-4D95-8FE6-8344CB4B8B80}"/>
              </a:ext>
            </a:extLst>
          </p:cNvPr>
          <p:cNvSpPr txBox="1"/>
          <p:nvPr/>
        </p:nvSpPr>
        <p:spPr>
          <a:xfrm>
            <a:off x="1105959" y="456398"/>
            <a:ext cx="6182607" cy="523220"/>
          </a:xfrm>
          <a:prstGeom prst="rect">
            <a:avLst/>
          </a:prstGeom>
          <a:noFill/>
        </p:spPr>
        <p:txBody>
          <a:bodyPr wrap="square" rtlCol="0">
            <a:spAutoFit/>
          </a:bodyPr>
          <a:lstStyle/>
          <a:p>
            <a:r>
              <a:rPr lang="en-US" sz="2800" dirty="0">
                <a:latin typeface="Graphik" panose="020B0503030202060203" pitchFamily="34" charset="0"/>
              </a:rPr>
              <a:t>Survey Management Experience</a:t>
            </a:r>
          </a:p>
        </p:txBody>
      </p:sp>
      <p:pic>
        <p:nvPicPr>
          <p:cNvPr id="15" name="Picture 14">
            <a:extLst>
              <a:ext uri="{FF2B5EF4-FFF2-40B4-BE49-F238E27FC236}">
                <a16:creationId xmlns:a16="http://schemas.microsoft.com/office/drawing/2014/main" id="{4C100079-D56D-3D42-A423-CCED3F42B7FF}"/>
              </a:ext>
            </a:extLst>
          </p:cNvPr>
          <p:cNvPicPr>
            <a:picLocks noChangeAspect="1"/>
          </p:cNvPicPr>
          <p:nvPr/>
        </p:nvPicPr>
        <p:blipFill>
          <a:blip r:embed="rId4"/>
          <a:stretch>
            <a:fillRect/>
          </a:stretch>
        </p:blipFill>
        <p:spPr>
          <a:xfrm>
            <a:off x="423481" y="278213"/>
            <a:ext cx="627942" cy="627942"/>
          </a:xfrm>
          <a:prstGeom prst="rect">
            <a:avLst/>
          </a:prstGeom>
        </p:spPr>
      </p:pic>
      <p:grpSp>
        <p:nvGrpSpPr>
          <p:cNvPr id="2" name="Group 1">
            <a:extLst>
              <a:ext uri="{FF2B5EF4-FFF2-40B4-BE49-F238E27FC236}">
                <a16:creationId xmlns:a16="http://schemas.microsoft.com/office/drawing/2014/main" id="{85E63368-49CC-49CD-BC20-EDDBF2A0347D}"/>
              </a:ext>
            </a:extLst>
          </p:cNvPr>
          <p:cNvGrpSpPr/>
          <p:nvPr/>
        </p:nvGrpSpPr>
        <p:grpSpPr>
          <a:xfrm>
            <a:off x="536944" y="1112146"/>
            <a:ext cx="10318951" cy="1640810"/>
            <a:chOff x="593030" y="2461572"/>
            <a:chExt cx="5213203" cy="597589"/>
          </a:xfrm>
        </p:grpSpPr>
        <p:sp>
          <p:nvSpPr>
            <p:cNvPr id="14" name="Rectangle 13">
              <a:extLst>
                <a:ext uri="{FF2B5EF4-FFF2-40B4-BE49-F238E27FC236}">
                  <a16:creationId xmlns:a16="http://schemas.microsoft.com/office/drawing/2014/main" id="{9F468CF1-DF73-3F49-AFE2-82BFF111B4E0}"/>
                </a:ext>
              </a:extLst>
            </p:cNvPr>
            <p:cNvSpPr/>
            <p:nvPr/>
          </p:nvSpPr>
          <p:spPr>
            <a:xfrm>
              <a:off x="593030" y="2585322"/>
              <a:ext cx="5213203" cy="473839"/>
            </a:xfrm>
            <a:prstGeom prst="rect">
              <a:avLst/>
            </a:prstGeom>
          </p:spPr>
          <p:txBody>
            <a:bodyPr wrap="square">
              <a:spAutoFit/>
            </a:bodyPr>
            <a:lstStyle/>
            <a:p>
              <a:pPr marL="285750" indent="-285750">
                <a:buFont typeface="Wingdings" panose="05000000000000000000" pitchFamily="2" charset="2"/>
                <a:buChar char="§"/>
              </a:pPr>
              <a:r>
                <a:rPr lang="en-US" sz="1400" dirty="0">
                  <a:solidFill>
                    <a:srgbClr val="000000"/>
                  </a:solidFill>
                  <a:latin typeface="Graphik" panose="020B0503030202060203" pitchFamily="34" charset="0"/>
                </a:rPr>
                <a:t>10+ Years Experience managing survey projects</a:t>
              </a:r>
            </a:p>
            <a:p>
              <a:pPr marL="285750" indent="-285750">
                <a:buFont typeface="Wingdings" panose="05000000000000000000" pitchFamily="2" charset="2"/>
                <a:buChar char="§"/>
              </a:pPr>
              <a:r>
                <a:rPr lang="en-US" sz="1400" dirty="0">
                  <a:solidFill>
                    <a:srgbClr val="000000"/>
                  </a:solidFill>
                  <a:latin typeface="Graphik" panose="020B0503030202060203" pitchFamily="34" charset="0"/>
                </a:rPr>
                <a:t>Experience conducting surveys in 8 states with various populations, including:</a:t>
              </a:r>
            </a:p>
            <a:p>
              <a:pPr marL="742950" lvl="1" indent="-285750">
                <a:buFont typeface="Wingdings" panose="05000000000000000000" pitchFamily="2" charset="2"/>
                <a:buChar char="§"/>
              </a:pPr>
              <a:r>
                <a:rPr lang="en-US" sz="1400" dirty="0">
                  <a:solidFill>
                    <a:srgbClr val="000000"/>
                  </a:solidFill>
                  <a:latin typeface="Graphik" panose="020B0503030202060203" pitchFamily="34" charset="0"/>
                </a:rPr>
                <a:t>Aging and disabled</a:t>
              </a:r>
            </a:p>
            <a:p>
              <a:pPr marL="742950" lvl="1" indent="-285750">
                <a:buFont typeface="Wingdings" panose="05000000000000000000" pitchFamily="2" charset="2"/>
                <a:buChar char="§"/>
              </a:pPr>
              <a:r>
                <a:rPr lang="en-US" sz="1400" dirty="0">
                  <a:solidFill>
                    <a:srgbClr val="000000"/>
                  </a:solidFill>
                  <a:latin typeface="Graphik" panose="020B0503030202060203" pitchFamily="34" charset="0"/>
                </a:rPr>
                <a:t>Intellectual and Developmental Disabilities</a:t>
              </a:r>
            </a:p>
            <a:p>
              <a:pPr marL="742950" lvl="1" indent="-285750">
                <a:buFont typeface="Wingdings" panose="05000000000000000000" pitchFamily="2" charset="2"/>
                <a:buChar char="§"/>
              </a:pPr>
              <a:r>
                <a:rPr lang="en-US" sz="1400" dirty="0">
                  <a:solidFill>
                    <a:srgbClr val="000000"/>
                  </a:solidFill>
                  <a:latin typeface="Graphik" panose="020B0503030202060203" pitchFamily="34" charset="0"/>
                </a:rPr>
                <a:t>Blind and blind/deaf</a:t>
              </a:r>
            </a:p>
          </p:txBody>
        </p:sp>
        <p:sp>
          <p:nvSpPr>
            <p:cNvPr id="16" name="TextBox 15">
              <a:extLst>
                <a:ext uri="{FF2B5EF4-FFF2-40B4-BE49-F238E27FC236}">
                  <a16:creationId xmlns:a16="http://schemas.microsoft.com/office/drawing/2014/main" id="{1FDF7F9D-225F-7B4E-B4A9-A2945F6CC3D2}"/>
                </a:ext>
              </a:extLst>
            </p:cNvPr>
            <p:cNvSpPr txBox="1"/>
            <p:nvPr/>
          </p:nvSpPr>
          <p:spPr>
            <a:xfrm>
              <a:off x="593030" y="2461572"/>
              <a:ext cx="2966916" cy="174308"/>
            </a:xfrm>
            <a:prstGeom prst="rect">
              <a:avLst/>
            </a:prstGeom>
            <a:noFill/>
          </p:spPr>
          <p:txBody>
            <a:bodyPr wrap="square" rtlCol="0">
              <a:spAutoFit/>
            </a:bodyPr>
            <a:lstStyle/>
            <a:p>
              <a:r>
                <a:rPr lang="en-US" sz="1600" dirty="0">
                  <a:solidFill>
                    <a:srgbClr val="4D9FE8"/>
                  </a:solidFill>
                  <a:latin typeface="Graphik Medium" panose="020B0503030202060203" pitchFamily="34" charset="0"/>
                </a:rPr>
                <a:t>Survey Management Experience</a:t>
              </a:r>
            </a:p>
          </p:txBody>
        </p:sp>
      </p:grpSp>
      <p:sp>
        <p:nvSpPr>
          <p:cNvPr id="5" name="TextBox 4">
            <a:extLst>
              <a:ext uri="{FF2B5EF4-FFF2-40B4-BE49-F238E27FC236}">
                <a16:creationId xmlns:a16="http://schemas.microsoft.com/office/drawing/2014/main" id="{62C5E331-355C-0CE1-A470-B0B086D22E53}"/>
              </a:ext>
            </a:extLst>
          </p:cNvPr>
          <p:cNvSpPr txBox="1"/>
          <p:nvPr/>
        </p:nvSpPr>
        <p:spPr>
          <a:xfrm>
            <a:off x="536944" y="2648294"/>
            <a:ext cx="7941229" cy="338554"/>
          </a:xfrm>
          <a:prstGeom prst="rect">
            <a:avLst/>
          </a:prstGeom>
          <a:noFill/>
        </p:spPr>
        <p:txBody>
          <a:bodyPr wrap="square" rtlCol="0">
            <a:spAutoFit/>
          </a:bodyPr>
          <a:lstStyle/>
          <a:p>
            <a:r>
              <a:rPr lang="en-US" sz="1600" dirty="0">
                <a:solidFill>
                  <a:srgbClr val="4D9FE8"/>
                </a:solidFill>
                <a:latin typeface="Graphik Medium" panose="020B0503030202060203" pitchFamily="34" charset="0"/>
              </a:rPr>
              <a:t>NCI Survey Experience</a:t>
            </a:r>
          </a:p>
        </p:txBody>
      </p:sp>
      <p:sp>
        <p:nvSpPr>
          <p:cNvPr id="6" name="Rectangle 5">
            <a:extLst>
              <a:ext uri="{FF2B5EF4-FFF2-40B4-BE49-F238E27FC236}">
                <a16:creationId xmlns:a16="http://schemas.microsoft.com/office/drawing/2014/main" id="{9D4E09B6-E7CC-70B2-DCB5-DB832CE2A128}"/>
              </a:ext>
            </a:extLst>
          </p:cNvPr>
          <p:cNvSpPr/>
          <p:nvPr/>
        </p:nvSpPr>
        <p:spPr>
          <a:xfrm>
            <a:off x="536944" y="2892462"/>
            <a:ext cx="8124209" cy="3613746"/>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Total: 10,000+ NCI surveys completed</a:t>
            </a:r>
          </a:p>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2015-16 State of Indiana: 937 surveys completed</a:t>
            </a:r>
          </a:p>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2016-17 State of Indiana : 1,092 surveys completed</a:t>
            </a:r>
          </a:p>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2017-18 State of Indiana : 1,467 surveys completed</a:t>
            </a:r>
          </a:p>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2018-19 State of Indiana : 1,689 surveys completed</a:t>
            </a:r>
          </a:p>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2019-20 State of Indiana : 793 surveys completed (project cancelled March 2020)</a:t>
            </a:r>
          </a:p>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2020-21 State of Indiana: 50 surveys completed (remote pilot for telephone)</a:t>
            </a:r>
          </a:p>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2021-22 State of Indiana: 1,220 surveys completed</a:t>
            </a:r>
          </a:p>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2021-22 State of Michigan: 800 surveys completed</a:t>
            </a:r>
          </a:p>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2021-22 State of Missouri: 2,040 surveys completed</a:t>
            </a:r>
          </a:p>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2022-23 State of Michigan: 800 surveys completed</a:t>
            </a:r>
          </a:p>
        </p:txBody>
      </p:sp>
    </p:spTree>
    <p:extLst>
      <p:ext uri="{BB962C8B-B14F-4D97-AF65-F5344CB8AC3E}">
        <p14:creationId xmlns:p14="http://schemas.microsoft.com/office/powerpoint/2010/main" val="314880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3A27883-697D-409B-9C72-6A520984F819}"/>
              </a:ext>
            </a:extLst>
          </p:cNvPr>
          <p:cNvGrpSpPr/>
          <p:nvPr/>
        </p:nvGrpSpPr>
        <p:grpSpPr>
          <a:xfrm>
            <a:off x="120583" y="6433460"/>
            <a:ext cx="11951345" cy="365760"/>
            <a:chOff x="120583" y="6433460"/>
            <a:chExt cx="11951345" cy="365760"/>
          </a:xfrm>
        </p:grpSpPr>
        <p:pic>
          <p:nvPicPr>
            <p:cNvPr id="26" name="Picture 25" descr="A picture containing drawing&#10;&#10;Description automatically generated">
              <a:extLst>
                <a:ext uri="{FF2B5EF4-FFF2-40B4-BE49-F238E27FC236}">
                  <a16:creationId xmlns:a16="http://schemas.microsoft.com/office/drawing/2014/main" id="{64FC5B4C-435C-4486-A570-64BF6D4DF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27" name="Straight Connector 26">
              <a:extLst>
                <a:ext uri="{FF2B5EF4-FFF2-40B4-BE49-F238E27FC236}">
                  <a16:creationId xmlns:a16="http://schemas.microsoft.com/office/drawing/2014/main" id="{311C295F-4BCB-47F5-BAD7-FB1C71EA0FFD}"/>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D9F75F-FBA3-4757-8238-B114BEE9DA62}"/>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8731521-1C08-4D95-8FE6-8344CB4B8B80}"/>
              </a:ext>
            </a:extLst>
          </p:cNvPr>
          <p:cNvSpPr txBox="1"/>
          <p:nvPr/>
        </p:nvSpPr>
        <p:spPr>
          <a:xfrm>
            <a:off x="1105959" y="456398"/>
            <a:ext cx="6182607" cy="523220"/>
          </a:xfrm>
          <a:prstGeom prst="rect">
            <a:avLst/>
          </a:prstGeom>
          <a:noFill/>
        </p:spPr>
        <p:txBody>
          <a:bodyPr wrap="square" rtlCol="0">
            <a:spAutoFit/>
          </a:bodyPr>
          <a:lstStyle/>
          <a:p>
            <a:r>
              <a:rPr lang="en-US" sz="2800" dirty="0">
                <a:latin typeface="Graphik" panose="020B0503030202060203" pitchFamily="34" charset="0"/>
              </a:rPr>
              <a:t>NCI-AD Project Scope</a:t>
            </a:r>
          </a:p>
        </p:txBody>
      </p:sp>
      <p:pic>
        <p:nvPicPr>
          <p:cNvPr id="15" name="Picture 14">
            <a:extLst>
              <a:ext uri="{FF2B5EF4-FFF2-40B4-BE49-F238E27FC236}">
                <a16:creationId xmlns:a16="http://schemas.microsoft.com/office/drawing/2014/main" id="{4C100079-D56D-3D42-A423-CCED3F42B7FF}"/>
              </a:ext>
            </a:extLst>
          </p:cNvPr>
          <p:cNvPicPr>
            <a:picLocks noChangeAspect="1"/>
          </p:cNvPicPr>
          <p:nvPr/>
        </p:nvPicPr>
        <p:blipFill>
          <a:blip r:embed="rId4"/>
          <a:stretch>
            <a:fillRect/>
          </a:stretch>
        </p:blipFill>
        <p:spPr>
          <a:xfrm>
            <a:off x="423481" y="278213"/>
            <a:ext cx="627942" cy="627942"/>
          </a:xfrm>
          <a:prstGeom prst="rect">
            <a:avLst/>
          </a:prstGeom>
        </p:spPr>
      </p:pic>
      <p:sp>
        <p:nvSpPr>
          <p:cNvPr id="3" name="Content Placeholder 3">
            <a:extLst>
              <a:ext uri="{FF2B5EF4-FFF2-40B4-BE49-F238E27FC236}">
                <a16:creationId xmlns:a16="http://schemas.microsoft.com/office/drawing/2014/main" id="{6B394F97-5F59-61D5-73BD-BCB9535CC6D5}"/>
              </a:ext>
            </a:extLst>
          </p:cNvPr>
          <p:cNvSpPr txBox="1">
            <a:spLocks/>
          </p:cNvSpPr>
          <p:nvPr/>
        </p:nvSpPr>
        <p:spPr>
          <a:xfrm>
            <a:off x="514349" y="1358283"/>
            <a:ext cx="11163302" cy="515658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sz="1800" dirty="0">
                <a:solidFill>
                  <a:srgbClr val="000000"/>
                </a:solidFill>
                <a:latin typeface="Graphik" panose="020B0503030202060203" pitchFamily="34" charset="0"/>
              </a:rPr>
              <a:t>Project education activities</a:t>
            </a:r>
          </a:p>
          <a:p>
            <a:pPr marL="742950" lvl="2" indent="-285750">
              <a:spcBef>
                <a:spcPts val="1000"/>
              </a:spcBef>
              <a:buFont typeface="Wingdings" panose="05000000000000000000" pitchFamily="2" charset="2"/>
              <a:buChar char="§"/>
            </a:pPr>
            <a:r>
              <a:rPr lang="en-US" sz="1600" dirty="0">
                <a:solidFill>
                  <a:srgbClr val="000000"/>
                </a:solidFill>
                <a:latin typeface="Graphik" panose="020B0503030202060203" pitchFamily="34" charset="0"/>
              </a:rPr>
              <a:t>Informational mailings to participants and local advocacy groups/providers, informational calls with stakeholders to spread awareness about the project and to flow information down to survey participants</a:t>
            </a:r>
          </a:p>
          <a:p>
            <a:pPr marL="285750" indent="-285750">
              <a:buFont typeface="Wingdings" panose="05000000000000000000" pitchFamily="2" charset="2"/>
              <a:buChar char="§"/>
            </a:pPr>
            <a:r>
              <a:rPr lang="en-US" sz="1800" dirty="0">
                <a:solidFill>
                  <a:srgbClr val="000000"/>
                </a:solidFill>
                <a:latin typeface="Graphik" panose="020B0503030202060203" pitchFamily="34" charset="0"/>
              </a:rPr>
              <a:t>Survey training</a:t>
            </a:r>
          </a:p>
          <a:p>
            <a:pPr marL="742950" lvl="2" indent="-285750">
              <a:spcBef>
                <a:spcPts val="1000"/>
              </a:spcBef>
              <a:buFont typeface="Wingdings" panose="05000000000000000000" pitchFamily="2" charset="2"/>
              <a:buChar char="§"/>
            </a:pPr>
            <a:r>
              <a:rPr lang="en-US" sz="1600" dirty="0">
                <a:solidFill>
                  <a:srgbClr val="000000"/>
                </a:solidFill>
                <a:latin typeface="Graphik" panose="020B0503030202060203" pitchFamily="34" charset="0"/>
              </a:rPr>
              <a:t>Initial contact to potential participants, scheduling and completing surveys, unmet needs, and abuse/neglect/exploitation procedures</a:t>
            </a:r>
          </a:p>
          <a:p>
            <a:pPr marL="285750" indent="-285750">
              <a:buFont typeface="Wingdings" panose="05000000000000000000" pitchFamily="2" charset="2"/>
              <a:buChar char="§"/>
            </a:pPr>
            <a:r>
              <a:rPr lang="en-US" sz="1800" dirty="0">
                <a:solidFill>
                  <a:srgbClr val="000000"/>
                </a:solidFill>
                <a:latin typeface="Graphik" panose="020B0503030202060203" pitchFamily="34" charset="0"/>
              </a:rPr>
              <a:t>Interview scheduling and coordination</a:t>
            </a:r>
          </a:p>
          <a:p>
            <a:pPr marL="742950" lvl="2" indent="-285750">
              <a:spcBef>
                <a:spcPts val="1000"/>
              </a:spcBef>
              <a:buFont typeface="Wingdings" panose="05000000000000000000" pitchFamily="2" charset="2"/>
              <a:buChar char="§"/>
            </a:pPr>
            <a:r>
              <a:rPr lang="en-US" sz="1600" dirty="0">
                <a:solidFill>
                  <a:srgbClr val="000000"/>
                </a:solidFill>
                <a:latin typeface="Graphik" panose="020B0503030202060203" pitchFamily="34" charset="0"/>
              </a:rPr>
              <a:t>Typical project introduction: Hi my name is JOHN DOE and I am calling on behalf of the State of North Dakota. May I speak with JAMES? I am calling regarding an initiative that the State is undertaking, where the State is seeking to gain perspective on some of the programs that are being run through your local area agency and the State. The goal is to gather feedback across the State and determine what can be improved state-wide. Responses are completely anonymous and will not affect any of the services you receive directly. We would like to get your feedback about the services you are receiving.</a:t>
            </a:r>
          </a:p>
          <a:p>
            <a:pPr marL="285750" indent="-285750">
              <a:buFont typeface="Wingdings" panose="05000000000000000000" pitchFamily="2" charset="2"/>
              <a:buChar char="§"/>
            </a:pPr>
            <a:r>
              <a:rPr lang="en-US" sz="1800" dirty="0">
                <a:solidFill>
                  <a:srgbClr val="000000"/>
                </a:solidFill>
                <a:latin typeface="Graphik" panose="020B0503030202060203" pitchFamily="34" charset="0"/>
              </a:rPr>
              <a:t>Interview completion</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In-person, videoconference, or telephone based upon participant request</a:t>
            </a:r>
          </a:p>
          <a:p>
            <a:pPr marL="285750" indent="-285750">
              <a:buFont typeface="Wingdings" panose="05000000000000000000" pitchFamily="2" charset="2"/>
              <a:buChar char="§"/>
            </a:pPr>
            <a:r>
              <a:rPr lang="en-US" sz="1800" dirty="0">
                <a:solidFill>
                  <a:srgbClr val="000000"/>
                </a:solidFill>
                <a:latin typeface="Graphik" panose="020B0503030202060203" pitchFamily="34" charset="0"/>
              </a:rPr>
              <a:t>Data entry quality assurance</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Daily and monthly QA to ensure data entered accurately</a:t>
            </a:r>
          </a:p>
          <a:p>
            <a:pPr marL="285750" indent="-285750">
              <a:buFont typeface="Wingdings" panose="05000000000000000000" pitchFamily="2" charset="2"/>
              <a:buChar char="§"/>
            </a:pPr>
            <a:r>
              <a:rPr lang="en-US" sz="1800" dirty="0">
                <a:solidFill>
                  <a:srgbClr val="000000"/>
                </a:solidFill>
                <a:latin typeface="Graphik" panose="020B0503030202060203" pitchFamily="34" charset="0"/>
              </a:rPr>
              <a:t>Monthly reporting</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Includes number of completed surveys, number of individuals declined, number of individuals with incorrect contact information, and number remaining in the sample</a:t>
            </a:r>
          </a:p>
        </p:txBody>
      </p:sp>
      <p:sp>
        <p:nvSpPr>
          <p:cNvPr id="2" name="TextBox 1">
            <a:extLst>
              <a:ext uri="{FF2B5EF4-FFF2-40B4-BE49-F238E27FC236}">
                <a16:creationId xmlns:a16="http://schemas.microsoft.com/office/drawing/2014/main" id="{F51FD8D0-D077-4ACC-0AA5-5B4AD0F8D36E}"/>
              </a:ext>
            </a:extLst>
          </p:cNvPr>
          <p:cNvSpPr txBox="1"/>
          <p:nvPr/>
        </p:nvSpPr>
        <p:spPr>
          <a:xfrm>
            <a:off x="514349" y="1037001"/>
            <a:ext cx="5872678" cy="338554"/>
          </a:xfrm>
          <a:prstGeom prst="rect">
            <a:avLst/>
          </a:prstGeom>
          <a:noFill/>
        </p:spPr>
        <p:txBody>
          <a:bodyPr wrap="square" rtlCol="0">
            <a:spAutoFit/>
          </a:bodyPr>
          <a:lstStyle/>
          <a:p>
            <a:r>
              <a:rPr lang="en-US" sz="1600" dirty="0">
                <a:solidFill>
                  <a:srgbClr val="4D9FE8"/>
                </a:solidFill>
                <a:latin typeface="Graphik Medium" panose="020B0503030202060203" pitchFamily="34" charset="0"/>
              </a:rPr>
              <a:t>What to Expect</a:t>
            </a:r>
          </a:p>
        </p:txBody>
      </p:sp>
    </p:spTree>
    <p:extLst>
      <p:ext uri="{BB962C8B-B14F-4D97-AF65-F5344CB8AC3E}">
        <p14:creationId xmlns:p14="http://schemas.microsoft.com/office/powerpoint/2010/main" val="343838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3A27883-697D-409B-9C72-6A520984F819}"/>
              </a:ext>
            </a:extLst>
          </p:cNvPr>
          <p:cNvGrpSpPr/>
          <p:nvPr/>
        </p:nvGrpSpPr>
        <p:grpSpPr>
          <a:xfrm>
            <a:off x="120583" y="6433460"/>
            <a:ext cx="11951345" cy="365760"/>
            <a:chOff x="120583" y="6433460"/>
            <a:chExt cx="11951345" cy="365760"/>
          </a:xfrm>
        </p:grpSpPr>
        <p:pic>
          <p:nvPicPr>
            <p:cNvPr id="26" name="Picture 25" descr="A picture containing drawing&#10;&#10;Description automatically generated">
              <a:extLst>
                <a:ext uri="{FF2B5EF4-FFF2-40B4-BE49-F238E27FC236}">
                  <a16:creationId xmlns:a16="http://schemas.microsoft.com/office/drawing/2014/main" id="{64FC5B4C-435C-4486-A570-64BF6D4DF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27" name="Straight Connector 26">
              <a:extLst>
                <a:ext uri="{FF2B5EF4-FFF2-40B4-BE49-F238E27FC236}">
                  <a16:creationId xmlns:a16="http://schemas.microsoft.com/office/drawing/2014/main" id="{311C295F-4BCB-47F5-BAD7-FB1C71EA0FFD}"/>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D9F75F-FBA3-4757-8238-B114BEE9DA62}"/>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8731521-1C08-4D95-8FE6-8344CB4B8B80}"/>
              </a:ext>
            </a:extLst>
          </p:cNvPr>
          <p:cNvSpPr txBox="1"/>
          <p:nvPr/>
        </p:nvSpPr>
        <p:spPr>
          <a:xfrm>
            <a:off x="1105959" y="456398"/>
            <a:ext cx="6182607" cy="523220"/>
          </a:xfrm>
          <a:prstGeom prst="rect">
            <a:avLst/>
          </a:prstGeom>
          <a:noFill/>
        </p:spPr>
        <p:txBody>
          <a:bodyPr wrap="square" rtlCol="0">
            <a:spAutoFit/>
          </a:bodyPr>
          <a:lstStyle/>
          <a:p>
            <a:r>
              <a:rPr lang="en-US" sz="2800" dirty="0">
                <a:latin typeface="Graphik" panose="020B0503030202060203" pitchFamily="34" charset="0"/>
              </a:rPr>
              <a:t>NCI-IDD Project Scope</a:t>
            </a:r>
          </a:p>
        </p:txBody>
      </p:sp>
      <p:pic>
        <p:nvPicPr>
          <p:cNvPr id="15" name="Picture 14">
            <a:extLst>
              <a:ext uri="{FF2B5EF4-FFF2-40B4-BE49-F238E27FC236}">
                <a16:creationId xmlns:a16="http://schemas.microsoft.com/office/drawing/2014/main" id="{4C100079-D56D-3D42-A423-CCED3F42B7FF}"/>
              </a:ext>
            </a:extLst>
          </p:cNvPr>
          <p:cNvPicPr>
            <a:picLocks noChangeAspect="1"/>
          </p:cNvPicPr>
          <p:nvPr/>
        </p:nvPicPr>
        <p:blipFill>
          <a:blip r:embed="rId4"/>
          <a:stretch>
            <a:fillRect/>
          </a:stretch>
        </p:blipFill>
        <p:spPr>
          <a:xfrm>
            <a:off x="423481" y="278213"/>
            <a:ext cx="627942" cy="627942"/>
          </a:xfrm>
          <a:prstGeom prst="rect">
            <a:avLst/>
          </a:prstGeom>
        </p:spPr>
      </p:pic>
      <p:sp>
        <p:nvSpPr>
          <p:cNvPr id="3" name="Content Placeholder 3">
            <a:extLst>
              <a:ext uri="{FF2B5EF4-FFF2-40B4-BE49-F238E27FC236}">
                <a16:creationId xmlns:a16="http://schemas.microsoft.com/office/drawing/2014/main" id="{6B394F97-5F59-61D5-73BD-BCB9535CC6D5}"/>
              </a:ext>
            </a:extLst>
          </p:cNvPr>
          <p:cNvSpPr txBox="1">
            <a:spLocks/>
          </p:cNvSpPr>
          <p:nvPr/>
        </p:nvSpPr>
        <p:spPr>
          <a:xfrm>
            <a:off x="514349" y="1375555"/>
            <a:ext cx="11163302" cy="51393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buFont typeface="Wingdings" panose="05000000000000000000" pitchFamily="2" charset="2"/>
              <a:buChar char="§"/>
            </a:pPr>
            <a:r>
              <a:rPr lang="en-US" sz="1700" dirty="0">
                <a:solidFill>
                  <a:srgbClr val="000000"/>
                </a:solidFill>
                <a:latin typeface="Graphik" panose="020B0503030202060203" pitchFamily="34" charset="0"/>
              </a:rPr>
              <a:t>Project education activities</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Mailings to participants and other stakeholders. Informational calls with stakeholders across the State</a:t>
            </a:r>
          </a:p>
          <a:p>
            <a:pPr marL="285750" indent="-285750">
              <a:lnSpc>
                <a:spcPct val="80000"/>
              </a:lnSpc>
              <a:buFont typeface="Wingdings" panose="05000000000000000000" pitchFamily="2" charset="2"/>
              <a:buChar char="§"/>
            </a:pPr>
            <a:r>
              <a:rPr lang="en-US" sz="1700" dirty="0">
                <a:solidFill>
                  <a:srgbClr val="000000"/>
                </a:solidFill>
                <a:latin typeface="Graphik" panose="020B0503030202060203" pitchFamily="34" charset="0"/>
              </a:rPr>
              <a:t>Survey mailings</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Mailing of instructions to complete online, if desired, or to complete on paper. Mailings include prepaid envelopes to mail completed surveys back</a:t>
            </a:r>
          </a:p>
          <a:p>
            <a:pPr marL="285750" indent="-285750">
              <a:lnSpc>
                <a:spcPct val="80000"/>
              </a:lnSpc>
              <a:buFont typeface="Wingdings" panose="05000000000000000000" pitchFamily="2" charset="2"/>
              <a:buChar char="§"/>
            </a:pPr>
            <a:r>
              <a:rPr lang="en-US" sz="1700" dirty="0">
                <a:solidFill>
                  <a:srgbClr val="000000"/>
                </a:solidFill>
                <a:latin typeface="Graphik" panose="020B0503030202060203" pitchFamily="34" charset="0"/>
              </a:rPr>
              <a:t>Data entry of returned surveys</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Ensure returned surveys are entered into online data entry system for analysis</a:t>
            </a:r>
          </a:p>
          <a:p>
            <a:pPr marL="285750" indent="-285750">
              <a:lnSpc>
                <a:spcPct val="80000"/>
              </a:lnSpc>
              <a:buFont typeface="Wingdings" panose="05000000000000000000" pitchFamily="2" charset="2"/>
              <a:buChar char="§"/>
            </a:pPr>
            <a:r>
              <a:rPr lang="en-US" sz="1700" dirty="0">
                <a:solidFill>
                  <a:srgbClr val="000000"/>
                </a:solidFill>
                <a:latin typeface="Graphik" panose="020B0503030202060203" pitchFamily="34" charset="0"/>
              </a:rPr>
              <a:t>Follow-up survey mailings</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If surveys during initial mailing are not returned, follow-up mailings will be sent</a:t>
            </a:r>
          </a:p>
          <a:p>
            <a:pPr marL="285750" indent="-285750">
              <a:lnSpc>
                <a:spcPct val="80000"/>
              </a:lnSpc>
              <a:buFont typeface="Wingdings" panose="05000000000000000000" pitchFamily="2" charset="2"/>
              <a:buChar char="§"/>
            </a:pPr>
            <a:r>
              <a:rPr lang="en-US" sz="1700" dirty="0">
                <a:solidFill>
                  <a:srgbClr val="000000"/>
                </a:solidFill>
                <a:latin typeface="Graphik" panose="020B0503030202060203" pitchFamily="34" charset="0"/>
              </a:rPr>
              <a:t>Data entry quality assurance</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Daily and monthly QA to ensure data entered accurately</a:t>
            </a:r>
          </a:p>
          <a:p>
            <a:pPr marL="285750" indent="-285750">
              <a:lnSpc>
                <a:spcPct val="80000"/>
              </a:lnSpc>
              <a:buFont typeface="Wingdings" panose="05000000000000000000" pitchFamily="2" charset="2"/>
              <a:buChar char="§"/>
            </a:pPr>
            <a:r>
              <a:rPr lang="en-US" sz="1700" dirty="0">
                <a:solidFill>
                  <a:srgbClr val="000000"/>
                </a:solidFill>
                <a:latin typeface="Graphik" panose="020B0503030202060203" pitchFamily="34" charset="0"/>
              </a:rPr>
              <a:t>Monthly reporting</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Includes number of completed surveys, number returned to sender, and number remaining in the sample</a:t>
            </a:r>
          </a:p>
        </p:txBody>
      </p:sp>
      <p:sp>
        <p:nvSpPr>
          <p:cNvPr id="2" name="TextBox 1">
            <a:extLst>
              <a:ext uri="{FF2B5EF4-FFF2-40B4-BE49-F238E27FC236}">
                <a16:creationId xmlns:a16="http://schemas.microsoft.com/office/drawing/2014/main" id="{E3240D85-BB96-C22D-30BF-9628B125C150}"/>
              </a:ext>
            </a:extLst>
          </p:cNvPr>
          <p:cNvSpPr txBox="1"/>
          <p:nvPr/>
        </p:nvSpPr>
        <p:spPr>
          <a:xfrm>
            <a:off x="514349" y="1037001"/>
            <a:ext cx="5872678" cy="338554"/>
          </a:xfrm>
          <a:prstGeom prst="rect">
            <a:avLst/>
          </a:prstGeom>
          <a:noFill/>
        </p:spPr>
        <p:txBody>
          <a:bodyPr wrap="square" rtlCol="0">
            <a:spAutoFit/>
          </a:bodyPr>
          <a:lstStyle/>
          <a:p>
            <a:r>
              <a:rPr lang="en-US" sz="1600" dirty="0">
                <a:solidFill>
                  <a:srgbClr val="4D9FE8"/>
                </a:solidFill>
                <a:latin typeface="Graphik Medium" panose="020B0503030202060203" pitchFamily="34" charset="0"/>
              </a:rPr>
              <a:t>What to Expect</a:t>
            </a:r>
          </a:p>
        </p:txBody>
      </p:sp>
    </p:spTree>
    <p:extLst>
      <p:ext uri="{BB962C8B-B14F-4D97-AF65-F5344CB8AC3E}">
        <p14:creationId xmlns:p14="http://schemas.microsoft.com/office/powerpoint/2010/main" val="206167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3A27883-697D-409B-9C72-6A520984F819}"/>
              </a:ext>
            </a:extLst>
          </p:cNvPr>
          <p:cNvGrpSpPr/>
          <p:nvPr/>
        </p:nvGrpSpPr>
        <p:grpSpPr>
          <a:xfrm>
            <a:off x="120583" y="6433460"/>
            <a:ext cx="11951345" cy="365760"/>
            <a:chOff x="120583" y="6433460"/>
            <a:chExt cx="11951345" cy="365760"/>
          </a:xfrm>
        </p:grpSpPr>
        <p:pic>
          <p:nvPicPr>
            <p:cNvPr id="26" name="Picture 25" descr="A picture containing drawing&#10;&#10;Description automatically generated">
              <a:extLst>
                <a:ext uri="{FF2B5EF4-FFF2-40B4-BE49-F238E27FC236}">
                  <a16:creationId xmlns:a16="http://schemas.microsoft.com/office/drawing/2014/main" id="{64FC5B4C-435C-4486-A570-64BF6D4DF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27" name="Straight Connector 26">
              <a:extLst>
                <a:ext uri="{FF2B5EF4-FFF2-40B4-BE49-F238E27FC236}">
                  <a16:creationId xmlns:a16="http://schemas.microsoft.com/office/drawing/2014/main" id="{311C295F-4BCB-47F5-BAD7-FB1C71EA0FFD}"/>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D9F75F-FBA3-4757-8238-B114BEE9DA62}"/>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8731521-1C08-4D95-8FE6-8344CB4B8B80}"/>
              </a:ext>
            </a:extLst>
          </p:cNvPr>
          <p:cNvSpPr txBox="1"/>
          <p:nvPr/>
        </p:nvSpPr>
        <p:spPr>
          <a:xfrm>
            <a:off x="1105959" y="456398"/>
            <a:ext cx="6182607" cy="523220"/>
          </a:xfrm>
          <a:prstGeom prst="rect">
            <a:avLst/>
          </a:prstGeom>
          <a:noFill/>
        </p:spPr>
        <p:txBody>
          <a:bodyPr wrap="square" rtlCol="0">
            <a:spAutoFit/>
          </a:bodyPr>
          <a:lstStyle/>
          <a:p>
            <a:r>
              <a:rPr lang="en-US" sz="2800" dirty="0">
                <a:latin typeface="Graphik" panose="020B0503030202060203" pitchFamily="34" charset="0"/>
              </a:rPr>
              <a:t>Our Request</a:t>
            </a:r>
          </a:p>
        </p:txBody>
      </p:sp>
      <p:pic>
        <p:nvPicPr>
          <p:cNvPr id="15" name="Picture 14">
            <a:extLst>
              <a:ext uri="{FF2B5EF4-FFF2-40B4-BE49-F238E27FC236}">
                <a16:creationId xmlns:a16="http://schemas.microsoft.com/office/drawing/2014/main" id="{4C100079-D56D-3D42-A423-CCED3F42B7FF}"/>
              </a:ext>
            </a:extLst>
          </p:cNvPr>
          <p:cNvPicPr>
            <a:picLocks noChangeAspect="1"/>
          </p:cNvPicPr>
          <p:nvPr/>
        </p:nvPicPr>
        <p:blipFill>
          <a:blip r:embed="rId4"/>
          <a:stretch>
            <a:fillRect/>
          </a:stretch>
        </p:blipFill>
        <p:spPr>
          <a:xfrm>
            <a:off x="423481" y="278213"/>
            <a:ext cx="627942" cy="627942"/>
          </a:xfrm>
          <a:prstGeom prst="rect">
            <a:avLst/>
          </a:prstGeom>
        </p:spPr>
      </p:pic>
      <p:sp>
        <p:nvSpPr>
          <p:cNvPr id="3" name="Content Placeholder 3">
            <a:extLst>
              <a:ext uri="{FF2B5EF4-FFF2-40B4-BE49-F238E27FC236}">
                <a16:creationId xmlns:a16="http://schemas.microsoft.com/office/drawing/2014/main" id="{6B394F97-5F59-61D5-73BD-BCB9535CC6D5}"/>
              </a:ext>
            </a:extLst>
          </p:cNvPr>
          <p:cNvSpPr txBox="1">
            <a:spLocks/>
          </p:cNvSpPr>
          <p:nvPr/>
        </p:nvSpPr>
        <p:spPr>
          <a:xfrm>
            <a:off x="514349" y="1175384"/>
            <a:ext cx="11163302" cy="54044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buFont typeface="Wingdings" panose="05000000000000000000" pitchFamily="2" charset="2"/>
              <a:buChar char="§"/>
            </a:pPr>
            <a:r>
              <a:rPr lang="en-US" sz="2000" dirty="0">
                <a:solidFill>
                  <a:srgbClr val="000000"/>
                </a:solidFill>
                <a:latin typeface="Graphik" panose="020B0503030202060203" pitchFamily="34" charset="0"/>
              </a:rPr>
              <a:t>Help spread awareness</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Provide information to individuals receiving service about the survey</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Encourage their participation to garner feedback and improve outcomes for the State</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If an individual receiving service reaches out about a letter or phone call they received, provide information about the survey to legitimize the project as a whole</a:t>
            </a:r>
          </a:p>
          <a:p>
            <a:pPr marL="285750" lvl="1" indent="-285750">
              <a:lnSpc>
                <a:spcPct val="80000"/>
              </a:lnSpc>
              <a:spcBef>
                <a:spcPts val="1000"/>
              </a:spcBef>
              <a:buFont typeface="Wingdings" panose="05000000000000000000" pitchFamily="2" charset="2"/>
              <a:buChar char="§"/>
            </a:pPr>
            <a:r>
              <a:rPr lang="en-US" sz="2000" dirty="0">
                <a:solidFill>
                  <a:srgbClr val="000000"/>
                </a:solidFill>
                <a:latin typeface="Graphik" panose="020B0503030202060203" pitchFamily="34" charset="0"/>
              </a:rPr>
              <a:t>Communicate questions or challenges</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If an individual receiving service reaches out with a question or challenge to participation, communicate with Knowledge Services</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If you have a question or challenge about the survey, reach out to Knowledge Services to seek clarification</a:t>
            </a:r>
          </a:p>
          <a:p>
            <a:pPr marL="742950" lvl="2" indent="-285750">
              <a:lnSpc>
                <a:spcPct val="80000"/>
              </a:lnSpc>
              <a:spcBef>
                <a:spcPts val="1000"/>
              </a:spcBef>
              <a:buFont typeface="Wingdings" panose="05000000000000000000" pitchFamily="2" charset="2"/>
              <a:buChar char="§"/>
            </a:pPr>
            <a:endParaRPr lang="en-US" sz="1200" dirty="0">
              <a:solidFill>
                <a:srgbClr val="000000"/>
              </a:solidFill>
              <a:latin typeface="Graphik" panose="020B0503030202060203" pitchFamily="34" charset="0"/>
            </a:endParaRPr>
          </a:p>
          <a:p>
            <a:pPr marL="285750" lvl="1" indent="-285750">
              <a:lnSpc>
                <a:spcPct val="80000"/>
              </a:lnSpc>
              <a:spcBef>
                <a:spcPts val="1000"/>
              </a:spcBef>
              <a:buFont typeface="Wingdings" panose="05000000000000000000" pitchFamily="2" charset="2"/>
              <a:buChar char="§"/>
            </a:pPr>
            <a:endParaRPr lang="en-US" sz="1900" dirty="0">
              <a:solidFill>
                <a:srgbClr val="000000"/>
              </a:solidFill>
              <a:latin typeface="Graphik" panose="020B0503030202060203" pitchFamily="34" charset="0"/>
            </a:endParaRPr>
          </a:p>
        </p:txBody>
      </p:sp>
    </p:spTree>
    <p:extLst>
      <p:ext uri="{BB962C8B-B14F-4D97-AF65-F5344CB8AC3E}">
        <p14:creationId xmlns:p14="http://schemas.microsoft.com/office/powerpoint/2010/main" val="195995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AB58E4-1040-42DD-832F-36E699A741FE}"/>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Agenda</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146BDA-C316-4583-B26D-E868660BFDED}"/>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L="285750" indent="-228600">
              <a:lnSpc>
                <a:spcPct val="90000"/>
              </a:lnSpc>
              <a:spcAft>
                <a:spcPts val="600"/>
              </a:spcAft>
              <a:buClr>
                <a:srgbClr val="4D9FE8"/>
              </a:buClr>
              <a:buFont typeface="Arial" panose="020B0604020202020204" pitchFamily="34" charset="0"/>
              <a:buChar char="•"/>
            </a:pPr>
            <a:r>
              <a:rPr lang="en-US" sz="2200" dirty="0"/>
              <a:t>Introduction and purpose of NCI</a:t>
            </a:r>
          </a:p>
          <a:p>
            <a:pPr marL="285750" indent="-228600">
              <a:lnSpc>
                <a:spcPct val="90000"/>
              </a:lnSpc>
              <a:spcAft>
                <a:spcPts val="600"/>
              </a:spcAft>
              <a:buClr>
                <a:srgbClr val="4D9FE8"/>
              </a:buClr>
              <a:buFont typeface="Arial" panose="020B0604020202020204" pitchFamily="34" charset="0"/>
              <a:buChar char="•"/>
            </a:pPr>
            <a:r>
              <a:rPr lang="en-US" sz="2200" dirty="0"/>
              <a:t>NCI-AD Project Scope</a:t>
            </a:r>
          </a:p>
          <a:p>
            <a:pPr marL="285750" indent="-228600">
              <a:lnSpc>
                <a:spcPct val="90000"/>
              </a:lnSpc>
              <a:spcAft>
                <a:spcPts val="600"/>
              </a:spcAft>
              <a:buClr>
                <a:srgbClr val="4D9FE8"/>
              </a:buClr>
              <a:buFont typeface="Arial" panose="020B0604020202020204" pitchFamily="34" charset="0"/>
              <a:buChar char="•"/>
            </a:pPr>
            <a:r>
              <a:rPr lang="en-US" sz="2200" dirty="0"/>
              <a:t>NCI-IDD Project Scope</a:t>
            </a:r>
          </a:p>
          <a:p>
            <a:pPr marL="285750" indent="-228600">
              <a:lnSpc>
                <a:spcPct val="90000"/>
              </a:lnSpc>
              <a:spcAft>
                <a:spcPts val="600"/>
              </a:spcAft>
              <a:buClr>
                <a:srgbClr val="4D9FE8"/>
              </a:buClr>
              <a:buFont typeface="Arial" panose="020B0604020202020204" pitchFamily="34" charset="0"/>
              <a:buChar char="•"/>
            </a:pPr>
            <a:r>
              <a:rPr lang="en-US" sz="2200" dirty="0"/>
              <a:t>About the project management organization: Knowledge Services</a:t>
            </a:r>
          </a:p>
          <a:p>
            <a:pPr marL="285750" indent="-228600">
              <a:lnSpc>
                <a:spcPct val="90000"/>
              </a:lnSpc>
              <a:spcAft>
                <a:spcPts val="600"/>
              </a:spcAft>
              <a:buClr>
                <a:srgbClr val="4D9FE8"/>
              </a:buClr>
              <a:buFont typeface="Arial" panose="020B0604020202020204" pitchFamily="34" charset="0"/>
              <a:buChar char="•"/>
            </a:pPr>
            <a:r>
              <a:rPr lang="en-US" sz="2200" dirty="0"/>
              <a:t>Survey Management Experience and Approach</a:t>
            </a:r>
          </a:p>
          <a:p>
            <a:pPr marL="285750" indent="-228600">
              <a:lnSpc>
                <a:spcPct val="90000"/>
              </a:lnSpc>
              <a:spcAft>
                <a:spcPts val="600"/>
              </a:spcAft>
              <a:buClr>
                <a:srgbClr val="4D9FE8"/>
              </a:buClr>
              <a:buFont typeface="Arial" panose="020B0604020202020204" pitchFamily="34" charset="0"/>
              <a:buChar char="•"/>
            </a:pPr>
            <a:r>
              <a:rPr lang="en-US" sz="2200" dirty="0"/>
              <a:t>Implementation timelines</a:t>
            </a:r>
          </a:p>
          <a:p>
            <a:pPr marL="285750" indent="-228600">
              <a:lnSpc>
                <a:spcPct val="90000"/>
              </a:lnSpc>
              <a:spcAft>
                <a:spcPts val="600"/>
              </a:spcAft>
              <a:buClr>
                <a:srgbClr val="4D9FE8"/>
              </a:buClr>
              <a:buFont typeface="Arial" panose="020B0604020202020204" pitchFamily="34" charset="0"/>
              <a:buChar char="•"/>
            </a:pPr>
            <a:r>
              <a:rPr lang="en-US" sz="2200" dirty="0"/>
              <a:t>Questions</a:t>
            </a:r>
          </a:p>
        </p:txBody>
      </p:sp>
    </p:spTree>
    <p:extLst>
      <p:ext uri="{BB962C8B-B14F-4D97-AF65-F5344CB8AC3E}">
        <p14:creationId xmlns:p14="http://schemas.microsoft.com/office/powerpoint/2010/main" val="1686329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3A27883-697D-409B-9C72-6A520984F819}"/>
              </a:ext>
            </a:extLst>
          </p:cNvPr>
          <p:cNvGrpSpPr/>
          <p:nvPr/>
        </p:nvGrpSpPr>
        <p:grpSpPr>
          <a:xfrm>
            <a:off x="120583" y="6433460"/>
            <a:ext cx="11951345" cy="365760"/>
            <a:chOff x="120583" y="6433460"/>
            <a:chExt cx="11951345" cy="365760"/>
          </a:xfrm>
        </p:grpSpPr>
        <p:pic>
          <p:nvPicPr>
            <p:cNvPr id="26" name="Picture 25" descr="A picture containing drawing&#10;&#10;Description automatically generated">
              <a:extLst>
                <a:ext uri="{FF2B5EF4-FFF2-40B4-BE49-F238E27FC236}">
                  <a16:creationId xmlns:a16="http://schemas.microsoft.com/office/drawing/2014/main" id="{64FC5B4C-435C-4486-A570-64BF6D4DF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27" name="Straight Connector 26">
              <a:extLst>
                <a:ext uri="{FF2B5EF4-FFF2-40B4-BE49-F238E27FC236}">
                  <a16:creationId xmlns:a16="http://schemas.microsoft.com/office/drawing/2014/main" id="{311C295F-4BCB-47F5-BAD7-FB1C71EA0FFD}"/>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D9F75F-FBA3-4757-8238-B114BEE9DA62}"/>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8731521-1C08-4D95-8FE6-8344CB4B8B80}"/>
              </a:ext>
            </a:extLst>
          </p:cNvPr>
          <p:cNvSpPr txBox="1"/>
          <p:nvPr/>
        </p:nvSpPr>
        <p:spPr>
          <a:xfrm>
            <a:off x="1105959" y="456398"/>
            <a:ext cx="6182607" cy="523220"/>
          </a:xfrm>
          <a:prstGeom prst="rect">
            <a:avLst/>
          </a:prstGeom>
          <a:noFill/>
        </p:spPr>
        <p:txBody>
          <a:bodyPr wrap="square" rtlCol="0">
            <a:spAutoFit/>
          </a:bodyPr>
          <a:lstStyle/>
          <a:p>
            <a:r>
              <a:rPr lang="en-US" sz="2800" dirty="0">
                <a:latin typeface="Graphik" panose="020B0503030202060203" pitchFamily="34" charset="0"/>
              </a:rPr>
              <a:t>2023 Timeline</a:t>
            </a:r>
          </a:p>
        </p:txBody>
      </p:sp>
      <p:pic>
        <p:nvPicPr>
          <p:cNvPr id="15" name="Picture 14">
            <a:extLst>
              <a:ext uri="{FF2B5EF4-FFF2-40B4-BE49-F238E27FC236}">
                <a16:creationId xmlns:a16="http://schemas.microsoft.com/office/drawing/2014/main" id="{4C100079-D56D-3D42-A423-CCED3F42B7FF}"/>
              </a:ext>
            </a:extLst>
          </p:cNvPr>
          <p:cNvPicPr>
            <a:picLocks noChangeAspect="1"/>
          </p:cNvPicPr>
          <p:nvPr/>
        </p:nvPicPr>
        <p:blipFill>
          <a:blip r:embed="rId4"/>
          <a:stretch>
            <a:fillRect/>
          </a:stretch>
        </p:blipFill>
        <p:spPr>
          <a:xfrm>
            <a:off x="423481" y="278213"/>
            <a:ext cx="627942" cy="627942"/>
          </a:xfrm>
          <a:prstGeom prst="rect">
            <a:avLst/>
          </a:prstGeom>
        </p:spPr>
      </p:pic>
      <p:sp>
        <p:nvSpPr>
          <p:cNvPr id="3" name="Content Placeholder 3">
            <a:extLst>
              <a:ext uri="{FF2B5EF4-FFF2-40B4-BE49-F238E27FC236}">
                <a16:creationId xmlns:a16="http://schemas.microsoft.com/office/drawing/2014/main" id="{6B394F97-5F59-61D5-73BD-BCB9535CC6D5}"/>
              </a:ext>
            </a:extLst>
          </p:cNvPr>
          <p:cNvSpPr txBox="1">
            <a:spLocks/>
          </p:cNvSpPr>
          <p:nvPr/>
        </p:nvSpPr>
        <p:spPr>
          <a:xfrm>
            <a:off x="514349" y="1175384"/>
            <a:ext cx="11163302" cy="54044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buFont typeface="Wingdings" panose="05000000000000000000" pitchFamily="2" charset="2"/>
              <a:buChar char="§"/>
            </a:pPr>
            <a:r>
              <a:rPr lang="en-US" sz="2000" dirty="0">
                <a:solidFill>
                  <a:srgbClr val="000000"/>
                </a:solidFill>
                <a:latin typeface="Graphik" panose="020B0503030202060203" pitchFamily="34" charset="0"/>
              </a:rPr>
              <a:t>Week of January 2</a:t>
            </a:r>
            <a:r>
              <a:rPr lang="en-US" sz="2000" baseline="30000" dirty="0">
                <a:solidFill>
                  <a:srgbClr val="000000"/>
                </a:solidFill>
                <a:latin typeface="Graphik" panose="020B0503030202060203" pitchFamily="34" charset="0"/>
              </a:rPr>
              <a:t>nd</a:t>
            </a:r>
            <a:r>
              <a:rPr lang="en-US" sz="2000" dirty="0">
                <a:solidFill>
                  <a:srgbClr val="000000"/>
                </a:solidFill>
                <a:latin typeface="Graphik" panose="020B0503030202060203" pitchFamily="34" charset="0"/>
              </a:rPr>
              <a:t> (this week)</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Informational letters mailed to NCI-IDD participants</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Informational letters mailed to NCI-AD participants</a:t>
            </a:r>
          </a:p>
          <a:p>
            <a:pPr marL="285750" lvl="1" indent="-285750">
              <a:lnSpc>
                <a:spcPct val="80000"/>
              </a:lnSpc>
              <a:spcBef>
                <a:spcPts val="1000"/>
              </a:spcBef>
              <a:buFont typeface="Wingdings" panose="05000000000000000000" pitchFamily="2" charset="2"/>
              <a:buChar char="§"/>
            </a:pPr>
            <a:r>
              <a:rPr lang="en-US" sz="2000" dirty="0">
                <a:solidFill>
                  <a:srgbClr val="000000"/>
                </a:solidFill>
                <a:latin typeface="Graphik" panose="020B0503030202060203" pitchFamily="34" charset="0"/>
              </a:rPr>
              <a:t>Week of January 9</a:t>
            </a:r>
            <a:r>
              <a:rPr lang="en-US" sz="2000" baseline="30000" dirty="0">
                <a:solidFill>
                  <a:srgbClr val="000000"/>
                </a:solidFill>
                <a:latin typeface="Graphik" panose="020B0503030202060203" pitchFamily="34" charset="0"/>
              </a:rPr>
              <a:t>th</a:t>
            </a:r>
            <a:endParaRPr lang="en-US" sz="2000" dirty="0">
              <a:solidFill>
                <a:srgbClr val="000000"/>
              </a:solidFill>
              <a:latin typeface="Graphik" panose="020B0503030202060203" pitchFamily="34" charset="0"/>
            </a:endParaRP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Adult Family Surveys and Child Family Surveys mailed to participants and family members</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Official NCI-AD training with surveyors working on outreach</a:t>
            </a:r>
          </a:p>
          <a:p>
            <a:pPr marL="285750" lvl="1" indent="-285750">
              <a:lnSpc>
                <a:spcPct val="80000"/>
              </a:lnSpc>
              <a:spcBef>
                <a:spcPts val="1000"/>
              </a:spcBef>
              <a:buFont typeface="Wingdings" panose="05000000000000000000" pitchFamily="2" charset="2"/>
              <a:buChar char="§"/>
            </a:pPr>
            <a:r>
              <a:rPr lang="en-US" sz="2000" dirty="0">
                <a:solidFill>
                  <a:srgbClr val="000000"/>
                </a:solidFill>
                <a:latin typeface="Graphik" panose="020B0503030202060203" pitchFamily="34" charset="0"/>
              </a:rPr>
              <a:t>Week of January 16</a:t>
            </a:r>
            <a:r>
              <a:rPr lang="en-US" sz="2000" baseline="30000" dirty="0">
                <a:solidFill>
                  <a:srgbClr val="000000"/>
                </a:solidFill>
                <a:latin typeface="Graphik" panose="020B0503030202060203" pitchFamily="34" charset="0"/>
              </a:rPr>
              <a:t>th</a:t>
            </a:r>
            <a:endParaRPr lang="en-US" sz="2000" dirty="0">
              <a:solidFill>
                <a:srgbClr val="000000"/>
              </a:solidFill>
              <a:latin typeface="Graphik" panose="020B0503030202060203" pitchFamily="34" charset="0"/>
            </a:endParaRP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Outreach begins to participants about NCI-AD</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Surveys will begin to be completed for NCI-AD</a:t>
            </a:r>
          </a:p>
          <a:p>
            <a:pPr marL="285750" lvl="1" indent="-285750">
              <a:lnSpc>
                <a:spcPct val="80000"/>
              </a:lnSpc>
              <a:spcBef>
                <a:spcPts val="1000"/>
              </a:spcBef>
              <a:buFont typeface="Wingdings" panose="05000000000000000000" pitchFamily="2" charset="2"/>
              <a:buChar char="§"/>
            </a:pPr>
            <a:r>
              <a:rPr lang="en-US" sz="2000" dirty="0">
                <a:solidFill>
                  <a:srgbClr val="000000"/>
                </a:solidFill>
                <a:latin typeface="Graphik" panose="020B0503030202060203" pitchFamily="34" charset="0"/>
              </a:rPr>
              <a:t>June 30</a:t>
            </a:r>
            <a:r>
              <a:rPr lang="en-US" sz="2000" baseline="30000" dirty="0">
                <a:solidFill>
                  <a:srgbClr val="000000"/>
                </a:solidFill>
                <a:latin typeface="Graphik" panose="020B0503030202060203" pitchFamily="34" charset="0"/>
              </a:rPr>
              <a:t>th</a:t>
            </a:r>
            <a:r>
              <a:rPr lang="en-US" sz="2000" dirty="0">
                <a:solidFill>
                  <a:srgbClr val="000000"/>
                </a:solidFill>
                <a:latin typeface="Graphik" panose="020B0503030202060203" pitchFamily="34" charset="0"/>
              </a:rPr>
              <a:t> </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All surveys must be completed and entered into the web-based system by Knowledge Services</a:t>
            </a:r>
          </a:p>
          <a:p>
            <a:pPr marL="285750" lvl="1" indent="-285750">
              <a:lnSpc>
                <a:spcPct val="80000"/>
              </a:lnSpc>
              <a:spcBef>
                <a:spcPts val="1000"/>
              </a:spcBef>
              <a:buFont typeface="Wingdings" panose="05000000000000000000" pitchFamily="2" charset="2"/>
              <a:buChar char="§"/>
            </a:pPr>
            <a:r>
              <a:rPr lang="en-US" sz="2000" dirty="0">
                <a:solidFill>
                  <a:srgbClr val="000000"/>
                </a:solidFill>
                <a:latin typeface="Graphik" panose="020B0503030202060203" pitchFamily="34" charset="0"/>
              </a:rPr>
              <a:t>After surveys are completed:</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NCI and HRSI team prepares and distributes annual NCI state and national reports</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Results are posted on the NCI website </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States provide results to the public </a:t>
            </a:r>
          </a:p>
          <a:p>
            <a:pPr marL="457200" lvl="2" indent="0">
              <a:lnSpc>
                <a:spcPct val="80000"/>
              </a:lnSpc>
              <a:spcBef>
                <a:spcPts val="1000"/>
              </a:spcBef>
              <a:buNone/>
            </a:pPr>
            <a:endParaRPr lang="en-US" baseline="30000" dirty="0">
              <a:solidFill>
                <a:srgbClr val="000000"/>
              </a:solidFill>
              <a:latin typeface="Graphik" panose="020B0503030202060203" pitchFamily="34" charset="0"/>
            </a:endParaRPr>
          </a:p>
        </p:txBody>
      </p:sp>
    </p:spTree>
    <p:extLst>
      <p:ext uri="{BB962C8B-B14F-4D97-AF65-F5344CB8AC3E}">
        <p14:creationId xmlns:p14="http://schemas.microsoft.com/office/powerpoint/2010/main" val="65479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6F4B6C-E36F-2343-87A1-36926423E65A}"/>
              </a:ext>
            </a:extLst>
          </p:cNvPr>
          <p:cNvSpPr txBox="1"/>
          <p:nvPr/>
        </p:nvSpPr>
        <p:spPr>
          <a:xfrm>
            <a:off x="4132118" y="3167390"/>
            <a:ext cx="3927763" cy="523220"/>
          </a:xfrm>
          <a:prstGeom prst="rect">
            <a:avLst/>
          </a:prstGeom>
          <a:noFill/>
        </p:spPr>
        <p:txBody>
          <a:bodyPr wrap="square" rtlCol="0">
            <a:spAutoFit/>
          </a:bodyPr>
          <a:lstStyle/>
          <a:p>
            <a:pPr algn="ctr"/>
            <a:r>
              <a:rPr lang="en-US" sz="2800">
                <a:solidFill>
                  <a:srgbClr val="FF8800"/>
                </a:solidFill>
                <a:latin typeface="Graphik" panose="020B0503030202060203" pitchFamily="34" charset="0"/>
              </a:rPr>
              <a:t>Questions &amp; Answers</a:t>
            </a:r>
          </a:p>
        </p:txBody>
      </p:sp>
    </p:spTree>
    <p:extLst>
      <p:ext uri="{BB962C8B-B14F-4D97-AF65-F5344CB8AC3E}">
        <p14:creationId xmlns:p14="http://schemas.microsoft.com/office/powerpoint/2010/main" val="68244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880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39054-B1A7-4359-8484-FB71A5E2042A}"/>
              </a:ext>
            </a:extLst>
          </p:cNvPr>
          <p:cNvSpPr txBox="1"/>
          <p:nvPr/>
        </p:nvSpPr>
        <p:spPr>
          <a:xfrm>
            <a:off x="104775" y="123825"/>
            <a:ext cx="11868150" cy="6410325"/>
          </a:xfrm>
          <a:prstGeom prst="rect">
            <a:avLst/>
          </a:prstGeom>
          <a:noFill/>
        </p:spPr>
        <p:txBody>
          <a:bodyPr wrap="square" rtlCol="0">
            <a:noAutofit/>
          </a:bodyPr>
          <a:lstStyle/>
          <a:p>
            <a:pPr algn="ctr"/>
            <a:endParaRPr lang="en-US" sz="2800" b="1" dirty="0">
              <a:solidFill>
                <a:schemeClr val="bg1"/>
              </a:solidFill>
              <a:latin typeface="Graphik Semibold" panose="020B0503030202060203" pitchFamily="34" charset="0"/>
            </a:endParaRPr>
          </a:p>
          <a:p>
            <a:pPr algn="ctr"/>
            <a:r>
              <a:rPr lang="en-US" sz="3600" b="1" dirty="0">
                <a:solidFill>
                  <a:schemeClr val="bg1"/>
                </a:solidFill>
                <a:latin typeface="Graphik Semibold" panose="020B0503030202060203" pitchFamily="34" charset="0"/>
              </a:rPr>
              <a:t>Contact Information</a:t>
            </a:r>
            <a:endParaRPr lang="en-US" sz="36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a:p>
            <a:pPr lvl="1"/>
            <a:r>
              <a:rPr lang="en-US" sz="2800" b="1" dirty="0">
                <a:solidFill>
                  <a:srgbClr val="F9E2C8"/>
                </a:solidFill>
                <a:latin typeface="Graphik Semibold" panose="020B0503030202060203" pitchFamily="34" charset="0"/>
              </a:rPr>
              <a:t>To learn more about NCI visit </a:t>
            </a:r>
            <a:r>
              <a:rPr lang="en-US" sz="2800" b="1" dirty="0">
                <a:solidFill>
                  <a:srgbClr val="F9E2C8"/>
                </a:solidFill>
                <a:latin typeface="Graphik Semibold" panose="020B0503030202060203" pitchFamily="34" charset="0"/>
                <a:hlinkClick r:id="rId2"/>
              </a:rPr>
              <a:t>https://idd.nationalcoreindicators.org/</a:t>
            </a:r>
            <a:endParaRPr lang="en-US" sz="2800" b="1" dirty="0">
              <a:solidFill>
                <a:srgbClr val="F9E2C8"/>
              </a:solidFill>
              <a:latin typeface="Graphik Semibold" panose="020B0503030202060203" pitchFamily="34" charset="0"/>
            </a:endParaRPr>
          </a:p>
          <a:p>
            <a:pPr lvl="1"/>
            <a:endParaRPr lang="en-US" sz="2800" b="1" dirty="0">
              <a:solidFill>
                <a:srgbClr val="F9E2C8"/>
              </a:solidFill>
              <a:latin typeface="Graphik Semibold" panose="020B0503030202060203" pitchFamily="34" charset="0"/>
            </a:endParaRPr>
          </a:p>
          <a:p>
            <a:pPr lvl="1"/>
            <a:r>
              <a:rPr lang="en-US" sz="2800" b="1" dirty="0">
                <a:solidFill>
                  <a:srgbClr val="F9E2C8"/>
                </a:solidFill>
                <a:latin typeface="Graphik Semibold" panose="020B0503030202060203" pitchFamily="34" charset="0"/>
              </a:rPr>
              <a:t>Sandi </a:t>
            </a:r>
            <a:r>
              <a:rPr lang="en-US" sz="2800" b="1" dirty="0" err="1">
                <a:solidFill>
                  <a:srgbClr val="F9E2C8"/>
                </a:solidFill>
                <a:latin typeface="Graphik Semibold" panose="020B0503030202060203" pitchFamily="34" charset="0"/>
              </a:rPr>
              <a:t>Erber</a:t>
            </a:r>
            <a:endParaRPr lang="en-US" sz="2800" b="1" dirty="0">
              <a:solidFill>
                <a:srgbClr val="F9E2C8"/>
              </a:solidFill>
              <a:latin typeface="Graphik Semibold" panose="020B0503030202060203" pitchFamily="34" charset="0"/>
            </a:endParaRPr>
          </a:p>
          <a:p>
            <a:pPr lvl="1"/>
            <a:r>
              <a:rPr lang="en-US" sz="2800" b="1" dirty="0">
                <a:solidFill>
                  <a:srgbClr val="F9E2C8"/>
                </a:solidFill>
                <a:latin typeface="Graphik Semibold" panose="020B0503030202060203" pitchFamily="34" charset="0"/>
              </a:rPr>
              <a:t>Adult and Aging Services, HCBS Program Administrator</a:t>
            </a:r>
          </a:p>
          <a:p>
            <a:pPr lvl="1"/>
            <a:r>
              <a:rPr lang="en-US" sz="2800" b="0" i="0" u="sng" dirty="0">
                <a:effectLst/>
                <a:latin typeface="-apple-system"/>
                <a:hlinkClick r:id="rId3" tooltip="mailto:srerber@nd.gov"/>
              </a:rPr>
              <a:t>srerber@nd.gov</a:t>
            </a:r>
            <a:br>
              <a:rPr lang="en-US" sz="2800" b="0" i="0" u="sng" dirty="0">
                <a:effectLst/>
                <a:latin typeface="-apple-system"/>
              </a:rPr>
            </a:br>
            <a:r>
              <a:rPr lang="en-US" sz="2800" b="1" dirty="0">
                <a:solidFill>
                  <a:srgbClr val="F9E2C8"/>
                </a:solidFill>
                <a:latin typeface="Graphik Semibold" panose="020B0503030202060203" pitchFamily="34" charset="0"/>
              </a:rPr>
              <a:t>701.328.8915</a:t>
            </a:r>
          </a:p>
          <a:p>
            <a:endParaRPr lang="en-US" sz="2800" b="1" dirty="0">
              <a:solidFill>
                <a:srgbClr val="F9E2C8"/>
              </a:solidFill>
              <a:latin typeface="Graphik Semibold" panose="020B0503030202060203" pitchFamily="34" charset="0"/>
            </a:endParaRPr>
          </a:p>
          <a:p>
            <a:pPr lvl="1"/>
            <a:r>
              <a:rPr lang="en-US" sz="2800" b="1" dirty="0">
                <a:solidFill>
                  <a:srgbClr val="F9E2C8"/>
                </a:solidFill>
                <a:latin typeface="Graphik Semibold" panose="020B0503030202060203" pitchFamily="34" charset="0"/>
              </a:rPr>
              <a:t>Karla Kalanek</a:t>
            </a:r>
          </a:p>
          <a:p>
            <a:pPr lvl="1"/>
            <a:r>
              <a:rPr lang="en-US" sz="2800" b="1" dirty="0">
                <a:solidFill>
                  <a:srgbClr val="F9E2C8"/>
                </a:solidFill>
                <a:latin typeface="Graphik Semibold" panose="020B0503030202060203" pitchFamily="34" charset="0"/>
              </a:rPr>
              <a:t>DD Quality Assurance Administrator</a:t>
            </a:r>
          </a:p>
          <a:p>
            <a:pPr lvl="1"/>
            <a:r>
              <a:rPr lang="en-US" sz="2800" b="1" dirty="0">
                <a:solidFill>
                  <a:srgbClr val="F9E2C8"/>
                </a:solidFill>
                <a:latin typeface="Graphik Semibold" panose="020B0503030202060203" pitchFamily="34" charset="0"/>
                <a:hlinkClick r:id="rId4"/>
              </a:rPr>
              <a:t>kkalanek@nd.gov</a:t>
            </a:r>
            <a:endParaRPr lang="en-US" sz="2800" b="1" dirty="0">
              <a:solidFill>
                <a:srgbClr val="F9E2C8"/>
              </a:solidFill>
              <a:latin typeface="Graphik Semibold" panose="020B0503030202060203" pitchFamily="34" charset="0"/>
            </a:endParaRPr>
          </a:p>
          <a:p>
            <a:pPr lvl="1"/>
            <a:r>
              <a:rPr lang="en-US" sz="2800" b="1" dirty="0">
                <a:solidFill>
                  <a:srgbClr val="F9E2C8"/>
                </a:solidFill>
                <a:latin typeface="Graphik Semibold" panose="020B0503030202060203" pitchFamily="34" charset="0"/>
              </a:rPr>
              <a:t>701.328.8917</a:t>
            </a:r>
          </a:p>
          <a:p>
            <a:pPr algn="ctr"/>
            <a:endParaRPr lang="en-US" sz="28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p:txBody>
      </p:sp>
      <p:sp>
        <p:nvSpPr>
          <p:cNvPr id="2" name="TextBox 1">
            <a:extLst>
              <a:ext uri="{FF2B5EF4-FFF2-40B4-BE49-F238E27FC236}">
                <a16:creationId xmlns:a16="http://schemas.microsoft.com/office/drawing/2014/main" id="{CF33C09B-6EE0-348F-CCF0-AC7570A47A91}"/>
              </a:ext>
            </a:extLst>
          </p:cNvPr>
          <p:cNvSpPr txBox="1"/>
          <p:nvPr/>
        </p:nvSpPr>
        <p:spPr>
          <a:xfrm>
            <a:off x="5937422" y="4520447"/>
            <a:ext cx="6322640" cy="2092881"/>
          </a:xfrm>
          <a:prstGeom prst="rect">
            <a:avLst/>
          </a:prstGeom>
          <a:noFill/>
        </p:spPr>
        <p:txBody>
          <a:bodyPr wrap="square" rtlCol="0">
            <a:spAutoFit/>
          </a:bodyPr>
          <a:lstStyle/>
          <a:p>
            <a:pPr lvl="1"/>
            <a:r>
              <a:rPr lang="en-US" sz="2800" b="1" dirty="0">
                <a:solidFill>
                  <a:srgbClr val="F9E2C8"/>
                </a:solidFill>
                <a:latin typeface="Graphik Semibold" panose="020B0503030202060203" pitchFamily="34" charset="0"/>
              </a:rPr>
              <a:t>Jake Limbach</a:t>
            </a:r>
          </a:p>
          <a:p>
            <a:pPr lvl="1"/>
            <a:r>
              <a:rPr lang="en-US" sz="2800" b="1" dirty="0">
                <a:solidFill>
                  <a:srgbClr val="F9E2C8"/>
                </a:solidFill>
                <a:latin typeface="Graphik Semibold" panose="020B0503030202060203" pitchFamily="34" charset="0"/>
              </a:rPr>
              <a:t>Project Manager, Knowledge Services</a:t>
            </a:r>
          </a:p>
          <a:p>
            <a:pPr lvl="1"/>
            <a:r>
              <a:rPr lang="en-US" sz="2800" b="1" dirty="0">
                <a:solidFill>
                  <a:srgbClr val="F9E2C8"/>
                </a:solidFill>
                <a:latin typeface="Graphik Semibold" panose="020B0503030202060203" pitchFamily="34" charset="0"/>
                <a:hlinkClick r:id="rId5"/>
              </a:rPr>
              <a:t>jakel@knowledgeservices.com</a:t>
            </a:r>
            <a:endParaRPr lang="en-US" sz="2800" b="1" dirty="0">
              <a:solidFill>
                <a:srgbClr val="F9E2C8"/>
              </a:solidFill>
              <a:latin typeface="Graphik Semibold" panose="020B0503030202060203" pitchFamily="34" charset="0"/>
            </a:endParaRPr>
          </a:p>
          <a:p>
            <a:pPr lvl="1"/>
            <a:r>
              <a:rPr lang="en-US" sz="2800" b="1" dirty="0">
                <a:solidFill>
                  <a:srgbClr val="F9E2C8"/>
                </a:solidFill>
                <a:latin typeface="Graphik Semibold" panose="020B0503030202060203" pitchFamily="34" charset="0"/>
              </a:rPr>
              <a:t>317.806.6132</a:t>
            </a:r>
          </a:p>
          <a:p>
            <a:endParaRPr lang="en-US" dirty="0"/>
          </a:p>
        </p:txBody>
      </p:sp>
    </p:spTree>
    <p:extLst>
      <p:ext uri="{BB962C8B-B14F-4D97-AF65-F5344CB8AC3E}">
        <p14:creationId xmlns:p14="http://schemas.microsoft.com/office/powerpoint/2010/main" val="3599335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880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39054-B1A7-4359-8484-FB71A5E2042A}"/>
              </a:ext>
            </a:extLst>
          </p:cNvPr>
          <p:cNvSpPr txBox="1"/>
          <p:nvPr/>
        </p:nvSpPr>
        <p:spPr>
          <a:xfrm>
            <a:off x="104775" y="123825"/>
            <a:ext cx="11868150" cy="6410325"/>
          </a:xfrm>
          <a:prstGeom prst="rect">
            <a:avLst/>
          </a:prstGeom>
          <a:noFill/>
        </p:spPr>
        <p:txBody>
          <a:bodyPr wrap="square" rtlCol="0">
            <a:noAutofit/>
          </a:bodyPr>
          <a:lstStyle/>
          <a:p>
            <a:pPr algn="ctr"/>
            <a:endParaRPr lang="en-US" sz="2800" b="1" dirty="0">
              <a:solidFill>
                <a:schemeClr val="bg1"/>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a:p>
            <a:pPr lvl="1" algn="ctr"/>
            <a:endParaRPr lang="en-US" sz="2800" b="1" dirty="0">
              <a:solidFill>
                <a:srgbClr val="F9E2C8"/>
              </a:solidFill>
              <a:latin typeface="Graphik Semibold" panose="020B0503030202060203" pitchFamily="34" charset="0"/>
            </a:endParaRPr>
          </a:p>
          <a:p>
            <a:pPr lvl="1" algn="ctr"/>
            <a:r>
              <a:rPr lang="en-US" sz="4000" b="1" dirty="0">
                <a:solidFill>
                  <a:srgbClr val="F9E2C8"/>
                </a:solidFill>
                <a:latin typeface="Graphik Semibold" panose="020B0503030202060203" pitchFamily="34" charset="0"/>
              </a:rPr>
              <a:t>Thank you. </a:t>
            </a:r>
          </a:p>
          <a:p>
            <a:pPr lvl="1"/>
            <a:endParaRPr lang="en-US" sz="28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p:txBody>
      </p:sp>
    </p:spTree>
    <p:extLst>
      <p:ext uri="{BB962C8B-B14F-4D97-AF65-F5344CB8AC3E}">
        <p14:creationId xmlns:p14="http://schemas.microsoft.com/office/powerpoint/2010/main" val="259531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3D063-21F3-43D7-8E40-6563B2316AFE}"/>
              </a:ext>
            </a:extLst>
          </p:cNvPr>
          <p:cNvSpPr>
            <a:spLocks noGrp="1"/>
          </p:cNvSpPr>
          <p:nvPr>
            <p:ph type="title"/>
          </p:nvPr>
        </p:nvSpPr>
        <p:spPr>
          <a:xfrm>
            <a:off x="841248" y="548640"/>
            <a:ext cx="3600860" cy="5431536"/>
          </a:xfrm>
        </p:spPr>
        <p:txBody>
          <a:bodyPr>
            <a:normAutofit/>
          </a:bodyPr>
          <a:lstStyle/>
          <a:p>
            <a:r>
              <a:rPr lang="en-US" sz="5000"/>
              <a:t>Background and Introductions </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68BD04-EDDB-4E85-BD9C-3481AE194DCD}"/>
              </a:ext>
            </a:extLst>
          </p:cNvPr>
          <p:cNvSpPr>
            <a:spLocks noGrp="1"/>
          </p:cNvSpPr>
          <p:nvPr>
            <p:ph idx="1"/>
          </p:nvPr>
        </p:nvSpPr>
        <p:spPr>
          <a:xfrm>
            <a:off x="5126418" y="552091"/>
            <a:ext cx="6224335" cy="5431536"/>
          </a:xfrm>
        </p:spPr>
        <p:txBody>
          <a:bodyPr anchor="ctr">
            <a:normAutofit/>
          </a:bodyPr>
          <a:lstStyle/>
          <a:p>
            <a:pPr marL="285750" indent="-285750">
              <a:buClr>
                <a:srgbClr val="4D9FE8"/>
              </a:buClr>
              <a:buFont typeface="Wingdings" panose="05000000000000000000" pitchFamily="2" charset="2"/>
              <a:buChar char="§"/>
            </a:pPr>
            <a:r>
              <a:rPr lang="en-US" sz="2200" dirty="0">
                <a:latin typeface="Graphik" panose="020B0503030202060203" pitchFamily="34" charset="0"/>
              </a:rPr>
              <a:t>Developmental Disabilities (DD) and Aging Services are participating</a:t>
            </a:r>
          </a:p>
          <a:p>
            <a:pPr marL="285750" indent="-285750">
              <a:buClr>
                <a:srgbClr val="4D9FE8"/>
              </a:buClr>
              <a:buFont typeface="Wingdings" panose="05000000000000000000" pitchFamily="2" charset="2"/>
              <a:buChar char="§"/>
            </a:pPr>
            <a:r>
              <a:rPr lang="en-US" sz="2200" dirty="0">
                <a:latin typeface="Graphik" panose="020B0503030202060203" pitchFamily="34" charset="0"/>
              </a:rPr>
              <a:t>ND advocacy organizations advocated for implementation of NCI</a:t>
            </a:r>
          </a:p>
          <a:p>
            <a:pPr marL="285750" indent="-285750">
              <a:buClr>
                <a:srgbClr val="4D9FE8"/>
              </a:buClr>
              <a:buFont typeface="Wingdings" panose="05000000000000000000" pitchFamily="2" charset="2"/>
              <a:buChar char="§"/>
            </a:pPr>
            <a:r>
              <a:rPr lang="en-US" sz="2200" dirty="0">
                <a:latin typeface="Graphik" panose="020B0503030202060203" pitchFamily="34" charset="0"/>
              </a:rPr>
              <a:t>ND State Council on Developmental Disabilities granted funding for the first two years of NCI survey cycles</a:t>
            </a:r>
          </a:p>
          <a:p>
            <a:pPr marL="285750" indent="-285750">
              <a:buClr>
                <a:srgbClr val="4D9FE8"/>
              </a:buClr>
              <a:buFont typeface="Wingdings" panose="05000000000000000000" pitchFamily="2" charset="2"/>
              <a:buChar char="§"/>
            </a:pPr>
            <a:r>
              <a:rPr lang="en-US" sz="2200" dirty="0">
                <a:latin typeface="Graphik" panose="020B0503030202060203" pitchFamily="34" charset="0"/>
              </a:rPr>
              <a:t>Collaborative effort</a:t>
            </a:r>
          </a:p>
          <a:p>
            <a:pPr marL="285750" indent="-285750">
              <a:buClr>
                <a:srgbClr val="4D9FE8"/>
              </a:buClr>
              <a:buFont typeface="Wingdings" panose="05000000000000000000" pitchFamily="2" charset="2"/>
              <a:buChar char="§"/>
            </a:pPr>
            <a:r>
              <a:rPr lang="en-US" sz="2200" dirty="0">
                <a:latin typeface="Graphik" panose="020B0503030202060203" pitchFamily="34" charset="0"/>
              </a:rPr>
              <a:t>HHS contracted with Knowledge Services for project management </a:t>
            </a:r>
          </a:p>
        </p:txBody>
      </p:sp>
    </p:spTree>
    <p:extLst>
      <p:ext uri="{BB962C8B-B14F-4D97-AF65-F5344CB8AC3E}">
        <p14:creationId xmlns:p14="http://schemas.microsoft.com/office/powerpoint/2010/main" val="202660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199" y="445024"/>
            <a:ext cx="10515600" cy="700195"/>
          </a:xfrm>
        </p:spPr>
        <p:txBody>
          <a:bodyPr>
            <a:normAutofit/>
          </a:bodyPr>
          <a:lstStyle/>
          <a:p>
            <a:r>
              <a:rPr lang="en-US" sz="3600" dirty="0">
                <a:latin typeface="Graphik" panose="020B0503030202060203" pitchFamily="34" charset="0"/>
                <a:ea typeface="+mn-ea"/>
                <a:cs typeface="+mn-cs"/>
              </a:rPr>
              <a:t>Purpose of NCI-AD and NCI-IDD</a:t>
            </a:r>
          </a:p>
        </p:txBody>
      </p:sp>
      <p:graphicFrame>
        <p:nvGraphicFramePr>
          <p:cNvPr id="4" name="Content Placeholder 4">
            <a:extLst>
              <a:ext uri="{FF2B5EF4-FFF2-40B4-BE49-F238E27FC236}">
                <a16:creationId xmlns:a16="http://schemas.microsoft.com/office/drawing/2014/main" id="{241400B3-AD6D-0AE8-84EE-59485B925BD5}"/>
              </a:ext>
            </a:extLst>
          </p:cNvPr>
          <p:cNvGraphicFramePr>
            <a:graphicFrameLocks noGrp="1"/>
          </p:cNvGraphicFramePr>
          <p:nvPr>
            <p:ph idx="1"/>
            <p:extLst>
              <p:ext uri="{D42A27DB-BD31-4B8C-83A1-F6EECF244321}">
                <p14:modId xmlns:p14="http://schemas.microsoft.com/office/powerpoint/2010/main" val="2946605592"/>
              </p:ext>
            </p:extLst>
          </p:nvPr>
        </p:nvGraphicFramePr>
        <p:xfrm>
          <a:off x="964591" y="1255049"/>
          <a:ext cx="10262817" cy="515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60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199" y="445024"/>
            <a:ext cx="10515600" cy="700195"/>
          </a:xfrm>
        </p:spPr>
        <p:txBody>
          <a:bodyPr>
            <a:normAutofit/>
          </a:bodyPr>
          <a:lstStyle/>
          <a:p>
            <a:r>
              <a:rPr lang="en-US" sz="3600" dirty="0">
                <a:latin typeface="Graphik" panose="020B0503030202060203" pitchFamily="34" charset="0"/>
                <a:ea typeface="+mn-ea"/>
                <a:cs typeface="+mn-cs"/>
              </a:rPr>
              <a:t>NCI Indicators </a:t>
            </a:r>
          </a:p>
        </p:txBody>
      </p:sp>
      <p:graphicFrame>
        <p:nvGraphicFramePr>
          <p:cNvPr id="4" name="Content Placeholder 4">
            <a:extLst>
              <a:ext uri="{FF2B5EF4-FFF2-40B4-BE49-F238E27FC236}">
                <a16:creationId xmlns:a16="http://schemas.microsoft.com/office/drawing/2014/main" id="{241400B3-AD6D-0AE8-84EE-59485B925BD5}"/>
              </a:ext>
            </a:extLst>
          </p:cNvPr>
          <p:cNvGraphicFramePr>
            <a:graphicFrameLocks noGrp="1"/>
          </p:cNvGraphicFramePr>
          <p:nvPr>
            <p:ph idx="1"/>
            <p:extLst>
              <p:ext uri="{D42A27DB-BD31-4B8C-83A1-F6EECF244321}">
                <p14:modId xmlns:p14="http://schemas.microsoft.com/office/powerpoint/2010/main" val="1488077213"/>
              </p:ext>
            </p:extLst>
          </p:nvPr>
        </p:nvGraphicFramePr>
        <p:xfrm>
          <a:off x="964591" y="1255049"/>
          <a:ext cx="10262817" cy="515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85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E3C2FA-2CB3-9F36-2255-7BE14E100ABF}"/>
              </a:ext>
              <a:ext uri="{C183D7F6-B498-43B3-948B-1728B52AA6E4}">
                <adec:decorative xmlns:adec="http://schemas.microsoft.com/office/drawing/2017/decorative" val="1"/>
              </a:ext>
            </a:extLst>
          </p:cNvPr>
          <p:cNvSpPr/>
          <p:nvPr/>
        </p:nvSpPr>
        <p:spPr>
          <a:xfrm>
            <a:off x="0" y="0"/>
            <a:ext cx="12192000" cy="2174726"/>
          </a:xfrm>
          <a:prstGeom prst="rect">
            <a:avLst/>
          </a:prstGeom>
          <a:solidFill>
            <a:srgbClr val="3D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685800"/>
            <a:r>
              <a:rPr lang="en-US" sz="4500" spc="-113" dirty="0">
                <a:solidFill>
                  <a:schemeClr val="bg1"/>
                </a:solidFill>
                <a:latin typeface="Source Sans Pro" panose="020B0503030403020204" pitchFamily="34" charset="0"/>
                <a:ea typeface="Source Sans Pro" panose="020B0503030403020204" pitchFamily="34" charset="0"/>
              </a:rPr>
              <a:t>Data are used to…</a:t>
            </a:r>
            <a:endParaRPr lang="en-US" sz="4500" dirty="0">
              <a:solidFill>
                <a:srgbClr val="FFFFFF"/>
              </a:solidFill>
              <a:latin typeface="Source Sans Pro" panose="020B0503030403020204" pitchFamily="34" charset="0"/>
              <a:ea typeface="Source Sans Pro" panose="020B0503030403020204" pitchFamily="34" charset="0"/>
            </a:endParaRPr>
          </a:p>
        </p:txBody>
      </p:sp>
      <p:pic>
        <p:nvPicPr>
          <p:cNvPr id="7" name="Graphic 6">
            <a:extLst>
              <a:ext uri="{FF2B5EF4-FFF2-40B4-BE49-F238E27FC236}">
                <a16:creationId xmlns:a16="http://schemas.microsoft.com/office/drawing/2014/main" id="{7BC86ADA-F039-B180-5682-116494610B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65802" y="312588"/>
            <a:ext cx="1946486" cy="1946486"/>
          </a:xfrm>
          <a:prstGeom prst="rect">
            <a:avLst/>
          </a:prstGeom>
        </p:spPr>
      </p:pic>
      <p:sp>
        <p:nvSpPr>
          <p:cNvPr id="8" name="Rectangle 7">
            <a:extLst>
              <a:ext uri="{FF2B5EF4-FFF2-40B4-BE49-F238E27FC236}">
                <a16:creationId xmlns:a16="http://schemas.microsoft.com/office/drawing/2014/main" id="{0E3EF75A-0C0A-C24F-A20B-CCE0CC5DF706}"/>
              </a:ext>
              <a:ext uri="{C183D7F6-B498-43B3-948B-1728B52AA6E4}">
                <adec:decorative xmlns:adec="http://schemas.microsoft.com/office/drawing/2017/decorative" val="1"/>
              </a:ext>
            </a:extLst>
          </p:cNvPr>
          <p:cNvSpPr/>
          <p:nvPr/>
        </p:nvSpPr>
        <p:spPr>
          <a:xfrm>
            <a:off x="1674175" y="2678221"/>
            <a:ext cx="3397909" cy="94464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Compare outcomes to other states</a:t>
            </a:r>
          </a:p>
        </p:txBody>
      </p:sp>
      <p:sp>
        <p:nvSpPr>
          <p:cNvPr id="9" name="Oval 8">
            <a:extLst>
              <a:ext uri="{FF2B5EF4-FFF2-40B4-BE49-F238E27FC236}">
                <a16:creationId xmlns:a16="http://schemas.microsoft.com/office/drawing/2014/main" id="{F46DE364-DF8E-45F8-B0C5-8D79689D2325}"/>
              </a:ext>
              <a:ext uri="{C183D7F6-B498-43B3-948B-1728B52AA6E4}">
                <adec:decorative xmlns:adec="http://schemas.microsoft.com/office/drawing/2017/decorative" val="1"/>
              </a:ext>
            </a:extLst>
          </p:cNvPr>
          <p:cNvSpPr/>
          <p:nvPr/>
        </p:nvSpPr>
        <p:spPr>
          <a:xfrm>
            <a:off x="883363" y="2808681"/>
            <a:ext cx="696997" cy="6969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11" name="Rectangle 10">
            <a:extLst>
              <a:ext uri="{FF2B5EF4-FFF2-40B4-BE49-F238E27FC236}">
                <a16:creationId xmlns:a16="http://schemas.microsoft.com/office/drawing/2014/main" id="{53D0B4FF-3F43-26C4-5776-000081D659D4}"/>
              </a:ext>
              <a:ext uri="{C183D7F6-B498-43B3-948B-1728B52AA6E4}">
                <adec:decorative xmlns:adec="http://schemas.microsoft.com/office/drawing/2017/decorative" val="1"/>
              </a:ext>
            </a:extLst>
          </p:cNvPr>
          <p:cNvSpPr/>
          <p:nvPr/>
        </p:nvSpPr>
        <p:spPr>
          <a:xfrm>
            <a:off x="1650456" y="3781786"/>
            <a:ext cx="3421629" cy="92067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Identify areas for quality improvement</a:t>
            </a:r>
          </a:p>
        </p:txBody>
      </p:sp>
      <p:sp>
        <p:nvSpPr>
          <p:cNvPr id="12" name="Oval 11">
            <a:extLst>
              <a:ext uri="{FF2B5EF4-FFF2-40B4-BE49-F238E27FC236}">
                <a16:creationId xmlns:a16="http://schemas.microsoft.com/office/drawing/2014/main" id="{C4BF4A11-610F-7982-4B3C-559C50877A2D}"/>
              </a:ext>
              <a:ext uri="{C183D7F6-B498-43B3-948B-1728B52AA6E4}">
                <adec:decorative xmlns:adec="http://schemas.microsoft.com/office/drawing/2017/decorative" val="1"/>
              </a:ext>
            </a:extLst>
          </p:cNvPr>
          <p:cNvSpPr/>
          <p:nvPr/>
        </p:nvSpPr>
        <p:spPr>
          <a:xfrm>
            <a:off x="887179" y="3915478"/>
            <a:ext cx="696997" cy="6851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14" name="Rectangle 13">
            <a:extLst>
              <a:ext uri="{FF2B5EF4-FFF2-40B4-BE49-F238E27FC236}">
                <a16:creationId xmlns:a16="http://schemas.microsoft.com/office/drawing/2014/main" id="{1F8CE1DC-60B6-F206-9D73-9BCDD52DA237}"/>
              </a:ext>
              <a:ext uri="{C183D7F6-B498-43B3-948B-1728B52AA6E4}">
                <adec:decorative xmlns:adec="http://schemas.microsoft.com/office/drawing/2017/decorative" val="1"/>
              </a:ext>
            </a:extLst>
          </p:cNvPr>
          <p:cNvSpPr/>
          <p:nvPr/>
        </p:nvSpPr>
        <p:spPr>
          <a:xfrm>
            <a:off x="1650455" y="4861378"/>
            <a:ext cx="3421629" cy="8465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Benchmark and track progress toward quality improvement</a:t>
            </a:r>
            <a:endParaRPr lang="en-US" dirty="0">
              <a:solidFill>
                <a:srgbClr val="FFFFFF"/>
              </a:solidFill>
              <a:latin typeface="Calibri" panose="020F0502020204030204"/>
            </a:endParaRPr>
          </a:p>
        </p:txBody>
      </p:sp>
      <p:sp>
        <p:nvSpPr>
          <p:cNvPr id="15" name="Oval 14">
            <a:extLst>
              <a:ext uri="{FF2B5EF4-FFF2-40B4-BE49-F238E27FC236}">
                <a16:creationId xmlns:a16="http://schemas.microsoft.com/office/drawing/2014/main" id="{592C2B58-39DB-4F66-3C25-B88F95C94746}"/>
              </a:ext>
              <a:ext uri="{C183D7F6-B498-43B3-948B-1728B52AA6E4}">
                <adec:decorative xmlns:adec="http://schemas.microsoft.com/office/drawing/2017/decorative" val="1"/>
              </a:ext>
            </a:extLst>
          </p:cNvPr>
          <p:cNvSpPr/>
          <p:nvPr/>
        </p:nvSpPr>
        <p:spPr>
          <a:xfrm>
            <a:off x="887178" y="4942083"/>
            <a:ext cx="696997" cy="6851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17" name="Rectangle 16">
            <a:extLst>
              <a:ext uri="{FF2B5EF4-FFF2-40B4-BE49-F238E27FC236}">
                <a16:creationId xmlns:a16="http://schemas.microsoft.com/office/drawing/2014/main" id="{3384A5FB-E6C6-0DE8-27CD-16BC9CC66811}"/>
              </a:ext>
              <a:ext uri="{C183D7F6-B498-43B3-948B-1728B52AA6E4}">
                <adec:decorative xmlns:adec="http://schemas.microsoft.com/office/drawing/2017/decorative" val="1"/>
              </a:ext>
            </a:extLst>
          </p:cNvPr>
          <p:cNvSpPr/>
          <p:nvPr/>
        </p:nvSpPr>
        <p:spPr>
          <a:xfrm>
            <a:off x="7093321" y="4863834"/>
            <a:ext cx="3424502" cy="8465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Researchers also use data to look more closely at specific topics</a:t>
            </a:r>
          </a:p>
        </p:txBody>
      </p:sp>
      <p:sp>
        <p:nvSpPr>
          <p:cNvPr id="18" name="Oval 17">
            <a:extLst>
              <a:ext uri="{FF2B5EF4-FFF2-40B4-BE49-F238E27FC236}">
                <a16:creationId xmlns:a16="http://schemas.microsoft.com/office/drawing/2014/main" id="{46D5A8CE-A3A4-924C-42BA-6EB928DEAAA5}"/>
              </a:ext>
              <a:ext uri="{C183D7F6-B498-43B3-948B-1728B52AA6E4}">
                <adec:decorative xmlns:adec="http://schemas.microsoft.com/office/drawing/2017/decorative" val="1"/>
              </a:ext>
            </a:extLst>
          </p:cNvPr>
          <p:cNvSpPr/>
          <p:nvPr/>
        </p:nvSpPr>
        <p:spPr>
          <a:xfrm>
            <a:off x="6286239" y="4899043"/>
            <a:ext cx="696997" cy="6969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19" name="Rectangle 18">
            <a:extLst>
              <a:ext uri="{FF2B5EF4-FFF2-40B4-BE49-F238E27FC236}">
                <a16:creationId xmlns:a16="http://schemas.microsoft.com/office/drawing/2014/main" id="{B0E7E8BD-8CFE-F414-B067-6F62C4A437EF}"/>
              </a:ext>
              <a:ext uri="{C183D7F6-B498-43B3-948B-1728B52AA6E4}">
                <adec:decorative xmlns:adec="http://schemas.microsoft.com/office/drawing/2017/decorative" val="1"/>
              </a:ext>
            </a:extLst>
          </p:cNvPr>
          <p:cNvSpPr/>
          <p:nvPr/>
        </p:nvSpPr>
        <p:spPr>
          <a:xfrm>
            <a:off x="7093322" y="2678221"/>
            <a:ext cx="3424502" cy="91308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Compare specific groups or geographic regions within states</a:t>
            </a:r>
          </a:p>
        </p:txBody>
      </p:sp>
      <p:sp>
        <p:nvSpPr>
          <p:cNvPr id="20" name="Oval 19">
            <a:extLst>
              <a:ext uri="{FF2B5EF4-FFF2-40B4-BE49-F238E27FC236}">
                <a16:creationId xmlns:a16="http://schemas.microsoft.com/office/drawing/2014/main" id="{066C76E2-2263-E2C2-1461-2EF49B39B646}"/>
              </a:ext>
              <a:ext uri="{C183D7F6-B498-43B3-948B-1728B52AA6E4}">
                <adec:decorative xmlns:adec="http://schemas.microsoft.com/office/drawing/2017/decorative" val="1"/>
              </a:ext>
            </a:extLst>
          </p:cNvPr>
          <p:cNvSpPr/>
          <p:nvPr/>
        </p:nvSpPr>
        <p:spPr>
          <a:xfrm>
            <a:off x="6259137" y="2792574"/>
            <a:ext cx="696997" cy="6969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22" name="Rectangle 21">
            <a:extLst>
              <a:ext uri="{FF2B5EF4-FFF2-40B4-BE49-F238E27FC236}">
                <a16:creationId xmlns:a16="http://schemas.microsoft.com/office/drawing/2014/main" id="{23721B54-A8E2-287D-DD74-ACE946AA8A2C}"/>
              </a:ext>
              <a:ext uri="{C183D7F6-B498-43B3-948B-1728B52AA6E4}">
                <adec:decorative xmlns:adec="http://schemas.microsoft.com/office/drawing/2017/decorative" val="1"/>
              </a:ext>
            </a:extLst>
          </p:cNvPr>
          <p:cNvSpPr/>
          <p:nvPr/>
        </p:nvSpPr>
        <p:spPr>
          <a:xfrm>
            <a:off x="7093322" y="3785058"/>
            <a:ext cx="3424501" cy="92067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Share outcomes with stakeholders for feedback and strategic planning</a:t>
            </a:r>
          </a:p>
        </p:txBody>
      </p:sp>
      <p:sp>
        <p:nvSpPr>
          <p:cNvPr id="23" name="Oval 22">
            <a:extLst>
              <a:ext uri="{FF2B5EF4-FFF2-40B4-BE49-F238E27FC236}">
                <a16:creationId xmlns:a16="http://schemas.microsoft.com/office/drawing/2014/main" id="{CC08EB44-F997-1060-D671-AEE3DDADA262}"/>
              </a:ext>
              <a:ext uri="{C183D7F6-B498-43B3-948B-1728B52AA6E4}">
                <adec:decorative xmlns:adec="http://schemas.microsoft.com/office/drawing/2017/decorative" val="1"/>
              </a:ext>
            </a:extLst>
          </p:cNvPr>
          <p:cNvSpPr/>
          <p:nvPr/>
        </p:nvSpPr>
        <p:spPr>
          <a:xfrm>
            <a:off x="6259137" y="3843860"/>
            <a:ext cx="724099" cy="7008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pic>
        <p:nvPicPr>
          <p:cNvPr id="26" name="Graphic 25">
            <a:extLst>
              <a:ext uri="{FF2B5EF4-FFF2-40B4-BE49-F238E27FC236}">
                <a16:creationId xmlns:a16="http://schemas.microsoft.com/office/drawing/2014/main" id="{66BBA27D-6956-C067-53EE-FDB7840E740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685" y="2913086"/>
            <a:ext cx="431031" cy="431031"/>
          </a:xfrm>
          <a:prstGeom prst="rect">
            <a:avLst/>
          </a:prstGeom>
        </p:spPr>
      </p:pic>
      <p:pic>
        <p:nvPicPr>
          <p:cNvPr id="27" name="Graphic 26">
            <a:extLst>
              <a:ext uri="{FF2B5EF4-FFF2-40B4-BE49-F238E27FC236}">
                <a16:creationId xmlns:a16="http://schemas.microsoft.com/office/drawing/2014/main" id="{95F91545-ADC1-E7AC-06CD-9C2CE4BBE1C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6249" y="3979113"/>
            <a:ext cx="544014" cy="544014"/>
          </a:xfrm>
          <a:prstGeom prst="rect">
            <a:avLst/>
          </a:prstGeom>
        </p:spPr>
      </p:pic>
      <p:pic>
        <p:nvPicPr>
          <p:cNvPr id="28" name="Graphic 27">
            <a:extLst>
              <a:ext uri="{FF2B5EF4-FFF2-40B4-BE49-F238E27FC236}">
                <a16:creationId xmlns:a16="http://schemas.microsoft.com/office/drawing/2014/main" id="{4BF88659-8B33-A1BB-31F5-DB9E446DB51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0362" y="5039336"/>
            <a:ext cx="490628" cy="490628"/>
          </a:xfrm>
          <a:prstGeom prst="rect">
            <a:avLst/>
          </a:prstGeom>
        </p:spPr>
      </p:pic>
      <p:pic>
        <p:nvPicPr>
          <p:cNvPr id="29" name="Graphic 28">
            <a:extLst>
              <a:ext uri="{FF2B5EF4-FFF2-40B4-BE49-F238E27FC236}">
                <a16:creationId xmlns:a16="http://schemas.microsoft.com/office/drawing/2014/main" id="{EBAED2E1-EFE8-D326-2C71-0C75331BFF4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04080" y="5001293"/>
            <a:ext cx="492496" cy="492496"/>
          </a:xfrm>
          <a:prstGeom prst="rect">
            <a:avLst/>
          </a:prstGeom>
        </p:spPr>
      </p:pic>
      <p:pic>
        <p:nvPicPr>
          <p:cNvPr id="30" name="Graphic 29">
            <a:extLst>
              <a:ext uri="{FF2B5EF4-FFF2-40B4-BE49-F238E27FC236}">
                <a16:creationId xmlns:a16="http://schemas.microsoft.com/office/drawing/2014/main" id="{415F3416-AE01-3073-CE0E-1218D596082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369628" y="3936716"/>
            <a:ext cx="515180" cy="515180"/>
          </a:xfrm>
          <a:prstGeom prst="rect">
            <a:avLst/>
          </a:prstGeom>
        </p:spPr>
      </p:pic>
      <p:pic>
        <p:nvPicPr>
          <p:cNvPr id="31" name="Graphic 30">
            <a:extLst>
              <a:ext uri="{FF2B5EF4-FFF2-40B4-BE49-F238E27FC236}">
                <a16:creationId xmlns:a16="http://schemas.microsoft.com/office/drawing/2014/main" id="{94340304-B1E6-D853-2362-70F37417161F}"/>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350045" y="2893395"/>
            <a:ext cx="515180" cy="515180"/>
          </a:xfrm>
          <a:prstGeom prst="rect">
            <a:avLst/>
          </a:prstGeom>
        </p:spPr>
      </p:pic>
    </p:spTree>
    <p:extLst>
      <p:ext uri="{BB962C8B-B14F-4D97-AF65-F5344CB8AC3E}">
        <p14:creationId xmlns:p14="http://schemas.microsoft.com/office/powerpoint/2010/main" val="410429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931F250-63C3-FA8A-8EE7-3CE5E57EF493}"/>
              </a:ext>
              <a:ext uri="{C183D7F6-B498-43B3-948B-1728B52AA6E4}">
                <adec:decorative xmlns:adec="http://schemas.microsoft.com/office/drawing/2017/decorative" val="1"/>
              </a:ext>
            </a:extLst>
          </p:cNvPr>
          <p:cNvCxnSpPr>
            <a:cxnSpLocks/>
          </p:cNvCxnSpPr>
          <p:nvPr/>
        </p:nvCxnSpPr>
        <p:spPr>
          <a:xfrm>
            <a:off x="4438149" y="1123376"/>
            <a:ext cx="5878086" cy="0"/>
          </a:xfrm>
          <a:prstGeom prst="line">
            <a:avLst/>
          </a:prstGeom>
          <a:ln w="1270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BD3F57F-2BC3-7B3A-C29C-5A1F9CBF4189}"/>
              </a:ext>
              <a:ext uri="{C183D7F6-B498-43B3-948B-1728B52AA6E4}">
                <adec:decorative xmlns:adec="http://schemas.microsoft.com/office/drawing/2017/decorative" val="1"/>
              </a:ext>
            </a:extLst>
          </p:cNvPr>
          <p:cNvSpPr txBox="1">
            <a:spLocks/>
          </p:cNvSpPr>
          <p:nvPr/>
        </p:nvSpPr>
        <p:spPr>
          <a:xfrm>
            <a:off x="3996435" y="4829884"/>
            <a:ext cx="4489133" cy="1156882"/>
          </a:xfrm>
          <a:prstGeom prst="rect">
            <a:avLst/>
          </a:prstGeom>
        </p:spPr>
        <p:txBody>
          <a:bodyPr/>
          <a:lstStyle>
            <a:defPPr>
              <a:defRPr lang="en-US"/>
            </a:defPPr>
            <a:lvl1pPr marL="0" algn="ctr" defTabSz="914400" rtl="0" eaLnBrk="1" latinLnBrk="0" hangingPunct="1">
              <a:defRPr sz="825" b="1" kern="1200">
                <a:solidFill>
                  <a:schemeClr val="bg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900"/>
              <a:t>National and State-Level Overview </a:t>
            </a:r>
            <a:endParaRPr lang="en-US" dirty="0">
              <a:solidFill>
                <a:srgbClr val="FFFFFF"/>
              </a:solidFill>
            </a:endParaRPr>
          </a:p>
        </p:txBody>
      </p:sp>
      <p:pic>
        <p:nvPicPr>
          <p:cNvPr id="7" name="Picture 6" descr="Pictures of people">
            <a:extLst>
              <a:ext uri="{FF2B5EF4-FFF2-40B4-BE49-F238E27FC236}">
                <a16:creationId xmlns:a16="http://schemas.microsoft.com/office/drawing/2014/main" id="{416C19AF-5D94-6931-A13B-92077661CE1F}"/>
              </a:ext>
            </a:extLst>
          </p:cNvPr>
          <p:cNvPicPr>
            <a:picLocks noChangeAspect="1"/>
          </p:cNvPicPr>
          <p:nvPr/>
        </p:nvPicPr>
        <p:blipFill>
          <a:blip r:embed="rId3"/>
          <a:stretch>
            <a:fillRect/>
          </a:stretch>
        </p:blipFill>
        <p:spPr>
          <a:xfrm>
            <a:off x="1785093" y="958987"/>
            <a:ext cx="2359624" cy="4634014"/>
          </a:xfrm>
          <a:prstGeom prst="rect">
            <a:avLst/>
          </a:prstGeom>
        </p:spPr>
      </p:pic>
      <p:pic>
        <p:nvPicPr>
          <p:cNvPr id="9" name="Picture 8">
            <a:extLst>
              <a:ext uri="{FF2B5EF4-FFF2-40B4-BE49-F238E27FC236}">
                <a16:creationId xmlns:a16="http://schemas.microsoft.com/office/drawing/2014/main" id="{99AC4F67-6155-431F-A7AC-9FDE3D04611F}"/>
              </a:ext>
            </a:extLst>
          </p:cNvPr>
          <p:cNvPicPr>
            <a:picLocks noChangeAspect="1"/>
          </p:cNvPicPr>
          <p:nvPr/>
        </p:nvPicPr>
        <p:blipFill>
          <a:blip r:embed="rId4"/>
          <a:stretch>
            <a:fillRect/>
          </a:stretch>
        </p:blipFill>
        <p:spPr>
          <a:xfrm>
            <a:off x="4959058" y="1771651"/>
            <a:ext cx="6176453" cy="3058227"/>
          </a:xfrm>
          <a:prstGeom prst="rect">
            <a:avLst/>
          </a:prstGeom>
        </p:spPr>
      </p:pic>
    </p:spTree>
    <p:extLst>
      <p:ext uri="{BB962C8B-B14F-4D97-AF65-F5344CB8AC3E}">
        <p14:creationId xmlns:p14="http://schemas.microsoft.com/office/powerpoint/2010/main" val="361595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with low confidence">
            <a:extLst>
              <a:ext uri="{FF2B5EF4-FFF2-40B4-BE49-F238E27FC236}">
                <a16:creationId xmlns:a16="http://schemas.microsoft.com/office/drawing/2014/main" id="{0E47ACA1-D6DD-4640-A610-B2CB701B1E3F}"/>
              </a:ext>
            </a:extLst>
          </p:cNvPr>
          <p:cNvPicPr>
            <a:picLocks noGrp="1" noChangeAspect="1"/>
          </p:cNvPicPr>
          <p:nvPr>
            <p:ph idx="1"/>
          </p:nvPr>
        </p:nvPicPr>
        <p:blipFill rotWithShape="1">
          <a:blip r:embed="rId2"/>
          <a:srcRect l="3854" r="4171"/>
          <a:stretch/>
        </p:blipFill>
        <p:spPr>
          <a:xfrm>
            <a:off x="4038599" y="10"/>
            <a:ext cx="8160026" cy="6875809"/>
          </a:xfrm>
          <a:prstGeom prst="rect">
            <a:avLst/>
          </a:prstGeom>
        </p:spPr>
      </p:pic>
      <p:sp>
        <p:nvSpPr>
          <p:cNvPr id="15"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0612BAB-B945-4148-820E-6FCFB1BB6CDE}"/>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NCI-AD Participating States</a:t>
            </a:r>
            <a:br>
              <a:rPr lang="en-US" sz="4000" dirty="0">
                <a:solidFill>
                  <a:srgbClr val="FFFFFF"/>
                </a:solidFill>
              </a:rPr>
            </a:br>
            <a:br>
              <a:rPr lang="en-US" sz="4000" dirty="0">
                <a:solidFill>
                  <a:srgbClr val="FFFFFF"/>
                </a:solidFill>
              </a:rPr>
            </a:br>
            <a:r>
              <a:rPr lang="en-US" sz="4000" dirty="0">
                <a:solidFill>
                  <a:srgbClr val="FFFFFF"/>
                </a:solidFill>
              </a:rPr>
              <a:t>Been in use for 7 yrs.</a:t>
            </a:r>
          </a:p>
        </p:txBody>
      </p:sp>
    </p:spTree>
    <p:extLst>
      <p:ext uri="{BB962C8B-B14F-4D97-AF65-F5344CB8AC3E}">
        <p14:creationId xmlns:p14="http://schemas.microsoft.com/office/powerpoint/2010/main" val="156740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200" y="365125"/>
            <a:ext cx="10515600" cy="1325563"/>
          </a:xfrm>
        </p:spPr>
        <p:txBody>
          <a:bodyPr>
            <a:normAutofit/>
          </a:bodyPr>
          <a:lstStyle/>
          <a:p>
            <a:r>
              <a:rPr lang="en-US" sz="5400">
                <a:latin typeface="Graphik" panose="020B0503030202060203" pitchFamily="34" charset="0"/>
                <a:ea typeface="+mn-ea"/>
                <a:cs typeface="+mn-cs"/>
              </a:rPr>
              <a:t>About NCI-AD</a:t>
            </a:r>
          </a:p>
        </p:txBody>
      </p:sp>
      <p:sp>
        <p:nvSpPr>
          <p:cNvPr id="4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42BCA9C-BF19-321D-7CB2-000F84F29120}"/>
              </a:ext>
            </a:extLst>
          </p:cNvPr>
          <p:cNvSpPr>
            <a:spLocks noGrp="1"/>
          </p:cNvSpPr>
          <p:nvPr>
            <p:ph idx="1"/>
          </p:nvPr>
        </p:nvSpPr>
        <p:spPr>
          <a:xfrm>
            <a:off x="669036" y="1929383"/>
            <a:ext cx="10853928" cy="4728591"/>
          </a:xfrm>
        </p:spPr>
        <p:txBody>
          <a:bodyPr>
            <a:normAutofit/>
          </a:bodyPr>
          <a:lstStyle/>
          <a:p>
            <a:pPr marL="285750" lvl="0" indent="-285750">
              <a:buFont typeface="Arial" panose="020B0604020202020204" pitchFamily="34" charset="0"/>
              <a:buChar char="•"/>
            </a:pPr>
            <a:r>
              <a:rPr lang="en-US" sz="1800" b="1" dirty="0"/>
              <a:t>Collaboration of Advancing States and Human Services Research Institute (HRSI)</a:t>
            </a:r>
          </a:p>
          <a:p>
            <a:pPr marL="285750" lvl="0" indent="-285750">
              <a:buFont typeface="Arial" panose="020B0604020202020204" pitchFamily="34" charset="0"/>
              <a:buChar char="•"/>
            </a:pPr>
            <a:r>
              <a:rPr lang="en-US" sz="1800" b="1" dirty="0"/>
              <a:t>Surveys with older adults or people with physical disabilities, receiving long term services &amp; supports (LTSS)</a:t>
            </a:r>
          </a:p>
          <a:p>
            <a:pPr marL="742950" lvl="1" indent="-285750"/>
            <a:r>
              <a:rPr lang="en-US" sz="1600" dirty="0"/>
              <a:t>HCBS Waiver</a:t>
            </a:r>
          </a:p>
          <a:p>
            <a:pPr marL="742950" lvl="1" indent="-285750"/>
            <a:r>
              <a:rPr lang="en-US" sz="1600" dirty="0"/>
              <a:t>Medicaid State Plan Personal Cares (MSP-PC)</a:t>
            </a:r>
          </a:p>
          <a:p>
            <a:pPr marL="742950" lvl="1" indent="-285750"/>
            <a:r>
              <a:rPr lang="en-US" sz="1600" dirty="0"/>
              <a:t>Service Payments for the Elderly and Disabled (SPED)</a:t>
            </a:r>
          </a:p>
          <a:p>
            <a:pPr marL="742950" lvl="1" indent="-285750"/>
            <a:r>
              <a:rPr lang="en-US" sz="1600" dirty="0"/>
              <a:t>Expanded Services Payments for the Elderly and Disabled (EXSPED)</a:t>
            </a:r>
          </a:p>
          <a:p>
            <a:pPr marL="285750" lvl="0" indent="-285750">
              <a:buFont typeface="Arial" panose="020B0604020202020204" pitchFamily="34" charset="0"/>
              <a:buChar char="•"/>
            </a:pPr>
            <a:r>
              <a:rPr lang="en-US" sz="1800" b="1" dirty="0"/>
              <a:t>Administered at the state-level</a:t>
            </a:r>
          </a:p>
          <a:p>
            <a:pPr marL="800100" lvl="1" indent="-285750"/>
            <a:r>
              <a:rPr lang="en-US" sz="1600" b="0" dirty="0"/>
              <a:t>States determine their sample strategy with support from NCI team </a:t>
            </a:r>
          </a:p>
          <a:p>
            <a:pPr marL="285750" indent="-285750"/>
            <a:r>
              <a:rPr lang="en-US" sz="1800" b="1" dirty="0"/>
              <a:t>Standardized survey with a sample of individuals receiving services</a:t>
            </a:r>
          </a:p>
          <a:p>
            <a:pPr marL="285750" lvl="0" indent="-285750"/>
            <a:r>
              <a:rPr lang="en-US" sz="1800" b="1" dirty="0"/>
              <a:t>Survey conducted in-person, via video conference, or over the phone</a:t>
            </a:r>
          </a:p>
          <a:p>
            <a:pPr marL="285750" indent="-285750"/>
            <a:r>
              <a:rPr lang="en-US" sz="1800" b="1" dirty="0"/>
              <a:t>Standardized surveyor training</a:t>
            </a:r>
          </a:p>
          <a:p>
            <a:pPr marL="285750" lvl="0" indent="-285750"/>
            <a:r>
              <a:rPr lang="en-US" sz="1800" b="1" dirty="0"/>
              <a:t>Allows questions to be reworded or rephrased using familiar names and terms</a:t>
            </a:r>
          </a:p>
          <a:p>
            <a:pPr marL="285750" lvl="0" indent="-285750"/>
            <a:r>
              <a:rPr lang="en-US" sz="1800" b="1" dirty="0"/>
              <a:t>Survey portions take 50 minutes on average</a:t>
            </a:r>
          </a:p>
        </p:txBody>
      </p:sp>
    </p:spTree>
    <p:extLst>
      <p:ext uri="{BB962C8B-B14F-4D97-AF65-F5344CB8AC3E}">
        <p14:creationId xmlns:p14="http://schemas.microsoft.com/office/powerpoint/2010/main" val="1361756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93388631763448A2BA49377948C7DF" ma:contentTypeVersion="16" ma:contentTypeDescription="Create a new document." ma:contentTypeScope="" ma:versionID="bf82b0f78cc69d979d1a042233838e96">
  <xsd:schema xmlns:xsd="http://www.w3.org/2001/XMLSchema" xmlns:xs="http://www.w3.org/2001/XMLSchema" xmlns:p="http://schemas.microsoft.com/office/2006/metadata/properties" xmlns:ns2="da1e4d7d-9bb9-4885-afad-f3e3a4121084" xmlns:ns3="80cc47d8-1812-46b1-9a44-53e3e1c75be5" targetNamespace="http://schemas.microsoft.com/office/2006/metadata/properties" ma:root="true" ma:fieldsID="179ca4bc7f1c619f5f3e13fe19f42a13" ns2:_="" ns3:_="">
    <xsd:import namespace="da1e4d7d-9bb9-4885-afad-f3e3a4121084"/>
    <xsd:import namespace="80cc47d8-1812-46b1-9a44-53e3e1c75b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1e4d7d-9bb9-4885-afad-f3e3a4121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a67a2ac-2b19-456f-9b7b-6bf7774f6f3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cc47d8-1812-46b1-9a44-53e3e1c75be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9fcb148-5966-4f63-b193-a3216bae1511}" ma:internalName="TaxCatchAll" ma:showField="CatchAllData" ma:web="80cc47d8-1812-46b1-9a44-53e3e1c75b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0cc47d8-1812-46b1-9a44-53e3e1c75be5" xsi:nil="true"/>
    <lcf76f155ced4ddcb4097134ff3c332f xmlns="da1e4d7d-9bb9-4885-afad-f3e3a41210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7EF982-CDC6-4D61-8D0F-37462B2559A1}">
  <ds:schemaRefs>
    <ds:schemaRef ds:uri="http://schemas.microsoft.com/sharepoint/v3/contenttype/forms"/>
  </ds:schemaRefs>
</ds:datastoreItem>
</file>

<file path=customXml/itemProps2.xml><?xml version="1.0" encoding="utf-8"?>
<ds:datastoreItem xmlns:ds="http://schemas.openxmlformats.org/officeDocument/2006/customXml" ds:itemID="{F0D24F82-F82A-4F46-9CEA-9DF8AAF724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1e4d7d-9bb9-4885-afad-f3e3a4121084"/>
    <ds:schemaRef ds:uri="80cc47d8-1812-46b1-9a44-53e3e1c75b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EF7AF5-764C-4330-AE27-956A0A6D4000}">
  <ds:schemaRefs>
    <ds:schemaRef ds:uri="1c90476c-e2ed-4c8f-a8c1-645a884b279c"/>
    <ds:schemaRef ds:uri="6313abeb-1ff0-4d11-9716-7e061d2da6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0cc47d8-1812-46b1-9a44-53e3e1c75be5"/>
    <ds:schemaRef ds:uri="da1e4d7d-9bb9-4885-afad-f3e3a4121084"/>
  </ds:schemaRefs>
</ds:datastoreItem>
</file>

<file path=docProps/app.xml><?xml version="1.0" encoding="utf-8"?>
<Properties xmlns="http://schemas.openxmlformats.org/officeDocument/2006/extended-properties" xmlns:vt="http://schemas.openxmlformats.org/officeDocument/2006/docPropsVTypes">
  <TotalTime>419</TotalTime>
  <Words>1381</Words>
  <Application>Microsoft Office PowerPoint</Application>
  <PresentationFormat>Widescreen</PresentationFormat>
  <Paragraphs>182</Paragraphs>
  <Slides>23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-apple-system</vt:lpstr>
      <vt:lpstr>Arial</vt:lpstr>
      <vt:lpstr>Calibri</vt:lpstr>
      <vt:lpstr>Calibri Light</vt:lpstr>
      <vt:lpstr>Courier New</vt:lpstr>
      <vt:lpstr>Graphik</vt:lpstr>
      <vt:lpstr>Graphik Medium</vt:lpstr>
      <vt:lpstr>Graphik Semibold</vt:lpstr>
      <vt:lpstr>Source Sans Pro</vt:lpstr>
      <vt:lpstr>Wingdings</vt:lpstr>
      <vt:lpstr>Office Theme</vt:lpstr>
      <vt:lpstr>National Core Indicators (NCI)-Informational Meeting  </vt:lpstr>
      <vt:lpstr>PowerPoint Presentation</vt:lpstr>
      <vt:lpstr>Background and Introductions </vt:lpstr>
      <vt:lpstr>Purpose of NCI-AD and NCI-IDD</vt:lpstr>
      <vt:lpstr>NCI Indicators </vt:lpstr>
      <vt:lpstr>PowerPoint Presentation</vt:lpstr>
      <vt:lpstr>PowerPoint Presentation</vt:lpstr>
      <vt:lpstr>NCI-AD Participating States  Been in use for 7 yrs.</vt:lpstr>
      <vt:lpstr>About NCI-AD</vt:lpstr>
      <vt:lpstr>PowerPoint Presentation</vt:lpstr>
      <vt:lpstr>NCI-IDD Participating States  Been in use for 25 yrs.</vt:lpstr>
      <vt:lpstr>About NCI-IDD</vt:lpstr>
      <vt:lpstr>PowerPoint Presentation</vt:lpstr>
      <vt:lpstr>PowerPoint Presentation</vt:lpstr>
      <vt:lpstr>About Knowledge Services Serving Those Who Serve Others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Scott Wiseman</dc:creator>
  <cp:keywords/>
  <dc:description/>
  <cp:lastModifiedBy>Kalanek, Karla J.</cp:lastModifiedBy>
  <cp:revision>4</cp:revision>
  <dcterms:created xsi:type="dcterms:W3CDTF">2019-10-16T20:29:17Z</dcterms:created>
  <dcterms:modified xsi:type="dcterms:W3CDTF">2023-01-03T21:07:11Z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0x0101003093388631763448A2BA49377948C7DF</vt:lpwstr>
  </property>
</Properties>
</file>