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8"/>
  </p:notesMasterIdLst>
  <p:handoutMasterIdLst>
    <p:handoutMasterId r:id="rId29"/>
  </p:handoutMasterIdLst>
  <p:sldIdLst>
    <p:sldId id="265" r:id="rId5"/>
    <p:sldId id="2068" r:id="rId6"/>
    <p:sldId id="461" r:id="rId7"/>
    <p:sldId id="471" r:id="rId8"/>
    <p:sldId id="2080" r:id="rId9"/>
    <p:sldId id="463" r:id="rId10"/>
    <p:sldId id="275" r:id="rId11"/>
    <p:sldId id="2079" r:id="rId12"/>
    <p:sldId id="302" r:id="rId13"/>
    <p:sldId id="2076" r:id="rId14"/>
    <p:sldId id="310" r:id="rId15"/>
    <p:sldId id="309" r:id="rId16"/>
    <p:sldId id="2083" r:id="rId17"/>
    <p:sldId id="2086" r:id="rId18"/>
    <p:sldId id="303" r:id="rId19"/>
    <p:sldId id="2082" r:id="rId20"/>
    <p:sldId id="2070" r:id="rId21"/>
    <p:sldId id="2071" r:id="rId22"/>
    <p:sldId id="2072" r:id="rId23"/>
    <p:sldId id="2087" r:id="rId24"/>
    <p:sldId id="2054" r:id="rId25"/>
    <p:sldId id="2081" r:id="rId26"/>
    <p:sldId id="2075" r:id="rId27"/>
  </p:sldIdLst>
  <p:sldSz cx="12192000" cy="6858000"/>
  <p:notesSz cx="6858000" cy="9144000"/>
  <p:embeddedFontLst>
    <p:embeddedFont>
      <p:font typeface="Arial Black" panose="020B0A04020102020204" pitchFamily="34" charset="0"/>
      <p:bold r:id="rId30"/>
    </p:embeddedFont>
    <p:embeddedFont>
      <p:font typeface="Arial Nova" panose="020B05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
      <p:font typeface="Franklin Gothic Book" panose="020B0503020102020204" pitchFamily="34" charset="0"/>
      <p:regular r:id="rId47"/>
      <p:italic r:id="rId48"/>
    </p:embeddedFont>
    <p:embeddedFont>
      <p:font typeface="Open Sans" panose="020B0606030504020204" pitchFamily="34"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nt Test" id="{D645D990-632A-4BBA-AD95-4142681E51A6}">
          <p14:sldIdLst/>
        </p14:section>
        <p14:section name="2021 Survey Data Visualization" id="{0D935553-35CA-4692-9A2A-199913FC2EAB}">
          <p14:sldIdLst>
            <p14:sldId id="265"/>
            <p14:sldId id="2068"/>
            <p14:sldId id="461"/>
            <p14:sldId id="471"/>
            <p14:sldId id="2080"/>
            <p14:sldId id="463"/>
            <p14:sldId id="275"/>
            <p14:sldId id="2079"/>
            <p14:sldId id="302"/>
            <p14:sldId id="2076"/>
            <p14:sldId id="310"/>
            <p14:sldId id="309"/>
            <p14:sldId id="2083"/>
            <p14:sldId id="2086"/>
            <p14:sldId id="303"/>
            <p14:sldId id="2082"/>
            <p14:sldId id="2070"/>
            <p14:sldId id="2071"/>
            <p14:sldId id="2072"/>
            <p14:sldId id="2087"/>
            <p14:sldId id="2054"/>
            <p14:sldId id="2081"/>
            <p14:sldId id="2075"/>
          </p14:sldIdLst>
        </p14:section>
      </p14:sectionLst>
    </p:ext>
    <p:ext uri="{EFAFB233-063F-42B5-8137-9DF3F51BA10A}">
      <p15:sldGuideLst xmlns:p15="http://schemas.microsoft.com/office/powerpoint/2012/main">
        <p15:guide id="2"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D14938-8CD9-20C6-0164-0BF1608A711A}" name="Kalanek, Karla J." initials="KKJ" userId="S::kkalanek@nd.gov::3f822762-4314-4d1d-865b-cbae00142d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EBE"/>
    <a:srgbClr val="B5D9CB"/>
    <a:srgbClr val="F0BF5D"/>
    <a:srgbClr val="EF844E"/>
    <a:srgbClr val="316234"/>
    <a:srgbClr val="6C924C"/>
    <a:srgbClr val="EDA04B"/>
    <a:srgbClr val="173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40E29-CE38-4B3B-AFDC-8E51F8E11172}" v="57" dt="2024-04-01T17:17:51.184"/>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5182" autoAdjust="0"/>
  </p:normalViewPr>
  <p:slideViewPr>
    <p:cSldViewPr snapToGrid="0">
      <p:cViewPr varScale="1">
        <p:scale>
          <a:sx n="104" d="100"/>
          <a:sy n="104" d="100"/>
        </p:scale>
        <p:origin x="120" y="63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8" d="100"/>
          <a:sy n="78" d="100"/>
        </p:scale>
        <p:origin x="396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font" Target="fonts/font12.fntdata"/><Relationship Id="rId54" Type="http://schemas.openxmlformats.org/officeDocument/2006/relationships/font" Target="fonts/font25.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anek, Karla J." userId="3f822762-4314-4d1d-865b-cbae00142d70" providerId="ADAL" clId="{9A240E29-CE38-4B3B-AFDC-8E51F8E11172}"/>
    <pc:docChg chg="custSel delSld modSld modSection">
      <pc:chgData name="Kalanek, Karla J." userId="3f822762-4314-4d1d-865b-cbae00142d70" providerId="ADAL" clId="{9A240E29-CE38-4B3B-AFDC-8E51F8E11172}" dt="2024-04-01T17:18:05.158" v="300" actId="207"/>
      <pc:docMkLst>
        <pc:docMk/>
      </pc:docMkLst>
      <pc:sldChg chg="modSp mod">
        <pc:chgData name="Kalanek, Karla J." userId="3f822762-4314-4d1d-865b-cbae00142d70" providerId="ADAL" clId="{9A240E29-CE38-4B3B-AFDC-8E51F8E11172}" dt="2024-04-01T15:34:38.807" v="1" actId="20577"/>
        <pc:sldMkLst>
          <pc:docMk/>
          <pc:sldMk cId="4100071671" sldId="265"/>
        </pc:sldMkLst>
        <pc:spChg chg="mod">
          <ac:chgData name="Kalanek, Karla J." userId="3f822762-4314-4d1d-865b-cbae00142d70" providerId="ADAL" clId="{9A240E29-CE38-4B3B-AFDC-8E51F8E11172}" dt="2024-04-01T15:34:38.807" v="1" actId="20577"/>
          <ac:spMkLst>
            <pc:docMk/>
            <pc:sldMk cId="4100071671" sldId="265"/>
            <ac:spMk id="8" creationId="{738315D0-47A6-2409-CAAF-560B36FAC4CA}"/>
          </ac:spMkLst>
        </pc:spChg>
      </pc:sldChg>
      <pc:sldChg chg="modSp mod">
        <pc:chgData name="Kalanek, Karla J." userId="3f822762-4314-4d1d-865b-cbae00142d70" providerId="ADAL" clId="{9A240E29-CE38-4B3B-AFDC-8E51F8E11172}" dt="2024-04-01T15:39:04.804" v="75" actId="20577"/>
        <pc:sldMkLst>
          <pc:docMk/>
          <pc:sldMk cId="3639303191" sldId="275"/>
        </pc:sldMkLst>
        <pc:spChg chg="mod">
          <ac:chgData name="Kalanek, Karla J." userId="3f822762-4314-4d1d-865b-cbae00142d70" providerId="ADAL" clId="{9A240E29-CE38-4B3B-AFDC-8E51F8E11172}" dt="2024-04-01T15:39:04.804" v="75" actId="20577"/>
          <ac:spMkLst>
            <pc:docMk/>
            <pc:sldMk cId="3639303191" sldId="275"/>
            <ac:spMk id="4" creationId="{00000000-0000-0000-0000-000000000000}"/>
          </ac:spMkLst>
        </pc:spChg>
        <pc:spChg chg="mod">
          <ac:chgData name="Kalanek, Karla J." userId="3f822762-4314-4d1d-865b-cbae00142d70" providerId="ADAL" clId="{9A240E29-CE38-4B3B-AFDC-8E51F8E11172}" dt="2024-04-01T15:38:43.840" v="66" actId="6549"/>
          <ac:spMkLst>
            <pc:docMk/>
            <pc:sldMk cId="3639303191" sldId="275"/>
            <ac:spMk id="6" creationId="{00000000-0000-0000-0000-000000000000}"/>
          </ac:spMkLst>
        </pc:spChg>
        <pc:spChg chg="mod">
          <ac:chgData name="Kalanek, Karla J." userId="3f822762-4314-4d1d-865b-cbae00142d70" providerId="ADAL" clId="{9A240E29-CE38-4B3B-AFDC-8E51F8E11172}" dt="2024-04-01T15:38:57.703" v="73" actId="6549"/>
          <ac:spMkLst>
            <pc:docMk/>
            <pc:sldMk cId="3639303191" sldId="275"/>
            <ac:spMk id="7" creationId="{00000000-0000-0000-0000-000000000000}"/>
          </ac:spMkLst>
        </pc:spChg>
      </pc:sldChg>
      <pc:sldChg chg="modSp mod">
        <pc:chgData name="Kalanek, Karla J." userId="3f822762-4314-4d1d-865b-cbae00142d70" providerId="ADAL" clId="{9A240E29-CE38-4B3B-AFDC-8E51F8E11172}" dt="2024-04-01T15:44:55.855" v="115" actId="1076"/>
        <pc:sldMkLst>
          <pc:docMk/>
          <pc:sldMk cId="3674555840" sldId="302"/>
        </pc:sldMkLst>
        <pc:graphicFrameChg chg="mod">
          <ac:chgData name="Kalanek, Karla J." userId="3f822762-4314-4d1d-865b-cbae00142d70" providerId="ADAL" clId="{9A240E29-CE38-4B3B-AFDC-8E51F8E11172}" dt="2024-04-01T15:44:55.855" v="115" actId="1076"/>
          <ac:graphicFrameMkLst>
            <pc:docMk/>
            <pc:sldMk cId="3674555840" sldId="302"/>
            <ac:graphicFrameMk id="9" creationId="{4A0FA3E7-BB88-C024-491C-5D18847CB582}"/>
          </ac:graphicFrameMkLst>
        </pc:graphicFrameChg>
      </pc:sldChg>
      <pc:sldChg chg="modSp mod">
        <pc:chgData name="Kalanek, Karla J." userId="3f822762-4314-4d1d-865b-cbae00142d70" providerId="ADAL" clId="{9A240E29-CE38-4B3B-AFDC-8E51F8E11172}" dt="2024-04-01T16:21:43.289" v="196" actId="20577"/>
        <pc:sldMkLst>
          <pc:docMk/>
          <pc:sldMk cId="3702485421" sldId="303"/>
        </pc:sldMkLst>
        <pc:spChg chg="mod">
          <ac:chgData name="Kalanek, Karla J." userId="3f822762-4314-4d1d-865b-cbae00142d70" providerId="ADAL" clId="{9A240E29-CE38-4B3B-AFDC-8E51F8E11172}" dt="2024-04-01T15:59:23.619" v="180" actId="20577"/>
          <ac:spMkLst>
            <pc:docMk/>
            <pc:sldMk cId="3702485421" sldId="303"/>
            <ac:spMk id="4" creationId="{1A90C206-ADD5-F835-12DF-F127507BA4BD}"/>
          </ac:spMkLst>
        </pc:spChg>
        <pc:spChg chg="mod">
          <ac:chgData name="Kalanek, Karla J." userId="3f822762-4314-4d1d-865b-cbae00142d70" providerId="ADAL" clId="{9A240E29-CE38-4B3B-AFDC-8E51F8E11172}" dt="2024-04-01T16:21:43.289" v="196" actId="20577"/>
          <ac:spMkLst>
            <pc:docMk/>
            <pc:sldMk cId="3702485421" sldId="303"/>
            <ac:spMk id="5" creationId="{90AB0FB2-D8A0-B1EE-FB5A-540259870906}"/>
          </ac:spMkLst>
        </pc:spChg>
      </pc:sldChg>
      <pc:sldChg chg="modSp mod">
        <pc:chgData name="Kalanek, Karla J." userId="3f822762-4314-4d1d-865b-cbae00142d70" providerId="ADAL" clId="{9A240E29-CE38-4B3B-AFDC-8E51F8E11172}" dt="2024-04-01T15:51:56.178" v="143" actId="27918"/>
        <pc:sldMkLst>
          <pc:docMk/>
          <pc:sldMk cId="4233517517" sldId="309"/>
        </pc:sldMkLst>
        <pc:spChg chg="mod">
          <ac:chgData name="Kalanek, Karla J." userId="3f822762-4314-4d1d-865b-cbae00142d70" providerId="ADAL" clId="{9A240E29-CE38-4B3B-AFDC-8E51F8E11172}" dt="2024-04-01T15:51:29.213" v="139" actId="20577"/>
          <ac:spMkLst>
            <pc:docMk/>
            <pc:sldMk cId="4233517517" sldId="309"/>
            <ac:spMk id="12" creationId="{B53C678F-7971-B34C-0DF1-E7D551BC5303}"/>
          </ac:spMkLst>
        </pc:spChg>
      </pc:sldChg>
      <pc:sldChg chg="modSp mod">
        <pc:chgData name="Kalanek, Karla J." userId="3f822762-4314-4d1d-865b-cbae00142d70" providerId="ADAL" clId="{9A240E29-CE38-4B3B-AFDC-8E51F8E11172}" dt="2024-04-01T15:50:14.941" v="137" actId="1076"/>
        <pc:sldMkLst>
          <pc:docMk/>
          <pc:sldMk cId="988629071" sldId="310"/>
        </pc:sldMkLst>
        <pc:spChg chg="mod">
          <ac:chgData name="Kalanek, Karla J." userId="3f822762-4314-4d1d-865b-cbae00142d70" providerId="ADAL" clId="{9A240E29-CE38-4B3B-AFDC-8E51F8E11172}" dt="2024-04-01T15:47:01.890" v="117" actId="20577"/>
          <ac:spMkLst>
            <pc:docMk/>
            <pc:sldMk cId="988629071" sldId="310"/>
            <ac:spMk id="3" creationId="{5D8D9DBD-26C1-40F8-AFC6-FCCF8BD16318}"/>
          </ac:spMkLst>
        </pc:spChg>
        <pc:spChg chg="mod">
          <ac:chgData name="Kalanek, Karla J." userId="3f822762-4314-4d1d-865b-cbae00142d70" providerId="ADAL" clId="{9A240E29-CE38-4B3B-AFDC-8E51F8E11172}" dt="2024-04-01T15:49:04.098" v="130" actId="1076"/>
          <ac:spMkLst>
            <pc:docMk/>
            <pc:sldMk cId="988629071" sldId="310"/>
            <ac:spMk id="43" creationId="{CD8D913D-3A4E-5512-0BD6-80F279B15609}"/>
          </ac:spMkLst>
        </pc:spChg>
        <pc:grpChg chg="mod">
          <ac:chgData name="Kalanek, Karla J." userId="3f822762-4314-4d1d-865b-cbae00142d70" providerId="ADAL" clId="{9A240E29-CE38-4B3B-AFDC-8E51F8E11172}" dt="2024-04-01T15:49:27.218" v="133" actId="1076"/>
          <ac:grpSpMkLst>
            <pc:docMk/>
            <pc:sldMk cId="988629071" sldId="310"/>
            <ac:grpSpMk id="8" creationId="{164B3361-570B-4C0B-8A64-A3622C216729}"/>
          </ac:grpSpMkLst>
        </pc:grpChg>
        <pc:grpChg chg="mod">
          <ac:chgData name="Kalanek, Karla J." userId="3f822762-4314-4d1d-865b-cbae00142d70" providerId="ADAL" clId="{9A240E29-CE38-4B3B-AFDC-8E51F8E11172}" dt="2024-04-01T15:50:14.941" v="137" actId="1076"/>
          <ac:grpSpMkLst>
            <pc:docMk/>
            <pc:sldMk cId="988629071" sldId="310"/>
            <ac:grpSpMk id="13" creationId="{F5B7DAB7-D982-4CA6-887D-ACF9285EF963}"/>
          </ac:grpSpMkLst>
        </pc:grpChg>
        <pc:grpChg chg="mod">
          <ac:chgData name="Kalanek, Karla J." userId="3f822762-4314-4d1d-865b-cbae00142d70" providerId="ADAL" clId="{9A240E29-CE38-4B3B-AFDC-8E51F8E11172}" dt="2024-04-01T15:49:48.133" v="136" actId="1076"/>
          <ac:grpSpMkLst>
            <pc:docMk/>
            <pc:sldMk cId="988629071" sldId="310"/>
            <ac:grpSpMk id="16" creationId="{519D5A29-D960-4134-8729-8A88F4CC4797}"/>
          </ac:grpSpMkLst>
        </pc:grpChg>
        <pc:graphicFrameChg chg="mod">
          <ac:chgData name="Kalanek, Karla J." userId="3f822762-4314-4d1d-865b-cbae00142d70" providerId="ADAL" clId="{9A240E29-CE38-4B3B-AFDC-8E51F8E11172}" dt="2024-04-01T15:49:42.124" v="135" actId="1076"/>
          <ac:graphicFrameMkLst>
            <pc:docMk/>
            <pc:sldMk cId="988629071" sldId="310"/>
            <ac:graphicFrameMk id="22" creationId="{0871D785-9B7F-4E6D-B525-1676E219F46D}"/>
          </ac:graphicFrameMkLst>
        </pc:graphicFrameChg>
        <pc:cxnChg chg="mod">
          <ac:chgData name="Kalanek, Karla J." userId="3f822762-4314-4d1d-865b-cbae00142d70" providerId="ADAL" clId="{9A240E29-CE38-4B3B-AFDC-8E51F8E11172}" dt="2024-04-01T15:49:08.412" v="131" actId="1076"/>
          <ac:cxnSpMkLst>
            <pc:docMk/>
            <pc:sldMk cId="988629071" sldId="310"/>
            <ac:cxnSpMk id="11" creationId="{347B8A77-D7D8-4203-907A-9A6F3FF9CC7B}"/>
          </ac:cxnSpMkLst>
        </pc:cxnChg>
      </pc:sldChg>
      <pc:sldChg chg="delSp modSp mod">
        <pc:chgData name="Kalanek, Karla J." userId="3f822762-4314-4d1d-865b-cbae00142d70" providerId="ADAL" clId="{9A240E29-CE38-4B3B-AFDC-8E51F8E11172}" dt="2024-04-01T15:37:54.288" v="59" actId="20577"/>
        <pc:sldMkLst>
          <pc:docMk/>
          <pc:sldMk cId="699874299" sldId="471"/>
        </pc:sldMkLst>
        <pc:spChg chg="del">
          <ac:chgData name="Kalanek, Karla J." userId="3f822762-4314-4d1d-865b-cbae00142d70" providerId="ADAL" clId="{9A240E29-CE38-4B3B-AFDC-8E51F8E11172}" dt="2024-04-01T15:36:46.385" v="7" actId="478"/>
          <ac:spMkLst>
            <pc:docMk/>
            <pc:sldMk cId="699874299" sldId="471"/>
            <ac:spMk id="3" creationId="{DFA0460A-FB60-F7B8-8296-3CAD78C9839B}"/>
          </ac:spMkLst>
        </pc:spChg>
        <pc:spChg chg="mod">
          <ac:chgData name="Kalanek, Karla J." userId="3f822762-4314-4d1d-865b-cbae00142d70" providerId="ADAL" clId="{9A240E29-CE38-4B3B-AFDC-8E51F8E11172}" dt="2024-04-01T15:36:25.816" v="6" actId="27636"/>
          <ac:spMkLst>
            <pc:docMk/>
            <pc:sldMk cId="699874299" sldId="471"/>
            <ac:spMk id="4" creationId="{5336F022-E194-4C11-8460-55B38E3A45F8}"/>
          </ac:spMkLst>
        </pc:spChg>
        <pc:graphicFrameChg chg="mod">
          <ac:chgData name="Kalanek, Karla J." userId="3f822762-4314-4d1d-865b-cbae00142d70" providerId="ADAL" clId="{9A240E29-CE38-4B3B-AFDC-8E51F8E11172}" dt="2024-04-01T15:37:54.288" v="59" actId="20577"/>
          <ac:graphicFrameMkLst>
            <pc:docMk/>
            <pc:sldMk cId="699874299" sldId="471"/>
            <ac:graphicFrameMk id="6" creationId="{4C72B3E2-E038-4BEF-840A-288697A6C523}"/>
          </ac:graphicFrameMkLst>
        </pc:graphicFrameChg>
      </pc:sldChg>
      <pc:sldChg chg="mod">
        <pc:chgData name="Kalanek, Karla J." userId="3f822762-4314-4d1d-865b-cbae00142d70" providerId="ADAL" clId="{9A240E29-CE38-4B3B-AFDC-8E51F8E11172}" dt="2024-04-01T17:16:09.113" v="291" actId="27918"/>
        <pc:sldMkLst>
          <pc:docMk/>
          <pc:sldMk cId="3473291537" sldId="2054"/>
        </pc:sldMkLst>
      </pc:sldChg>
      <pc:sldChg chg="modSp mod">
        <pc:chgData name="Kalanek, Karla J." userId="3f822762-4314-4d1d-865b-cbae00142d70" providerId="ADAL" clId="{9A240E29-CE38-4B3B-AFDC-8E51F8E11172}" dt="2024-04-01T15:36:09.794" v="5" actId="20577"/>
        <pc:sldMkLst>
          <pc:docMk/>
          <pc:sldMk cId="312996536" sldId="2068"/>
        </pc:sldMkLst>
        <pc:spChg chg="mod">
          <ac:chgData name="Kalanek, Karla J." userId="3f822762-4314-4d1d-865b-cbae00142d70" providerId="ADAL" clId="{9A240E29-CE38-4B3B-AFDC-8E51F8E11172}" dt="2024-04-01T15:36:09.794" v="5" actId="20577"/>
          <ac:spMkLst>
            <pc:docMk/>
            <pc:sldMk cId="312996536" sldId="2068"/>
            <ac:spMk id="7" creationId="{84228DDE-2A50-BC94-0D8C-2BC3EB3FAFAF}"/>
          </ac:spMkLst>
        </pc:spChg>
      </pc:sldChg>
      <pc:sldChg chg="modSp mod">
        <pc:chgData name="Kalanek, Karla J." userId="3f822762-4314-4d1d-865b-cbae00142d70" providerId="ADAL" clId="{9A240E29-CE38-4B3B-AFDC-8E51F8E11172}" dt="2024-04-01T16:26:25.089" v="227" actId="27918"/>
        <pc:sldMkLst>
          <pc:docMk/>
          <pc:sldMk cId="3905678361" sldId="2070"/>
        </pc:sldMkLst>
        <pc:spChg chg="mod">
          <ac:chgData name="Kalanek, Karla J." userId="3f822762-4314-4d1d-865b-cbae00142d70" providerId="ADAL" clId="{9A240E29-CE38-4B3B-AFDC-8E51F8E11172}" dt="2024-04-01T16:24:33.474" v="216" actId="20577"/>
          <ac:spMkLst>
            <pc:docMk/>
            <pc:sldMk cId="3905678361" sldId="2070"/>
            <ac:spMk id="4" creationId="{FF317668-6DCA-9679-55DC-5FFEF46A0895}"/>
          </ac:spMkLst>
        </pc:spChg>
      </pc:sldChg>
      <pc:sldChg chg="mod">
        <pc:chgData name="Kalanek, Karla J." userId="3f822762-4314-4d1d-865b-cbae00142d70" providerId="ADAL" clId="{9A240E29-CE38-4B3B-AFDC-8E51F8E11172}" dt="2024-04-01T16:28:24.941" v="231" actId="27918"/>
        <pc:sldMkLst>
          <pc:docMk/>
          <pc:sldMk cId="504162184" sldId="2071"/>
        </pc:sldMkLst>
      </pc:sldChg>
      <pc:sldChg chg="mod">
        <pc:chgData name="Kalanek, Karla J." userId="3f822762-4314-4d1d-865b-cbae00142d70" providerId="ADAL" clId="{9A240E29-CE38-4B3B-AFDC-8E51F8E11172}" dt="2024-04-01T17:07:34.608" v="249" actId="27918"/>
        <pc:sldMkLst>
          <pc:docMk/>
          <pc:sldMk cId="2845281217" sldId="2072"/>
        </pc:sldMkLst>
      </pc:sldChg>
      <pc:sldChg chg="del">
        <pc:chgData name="Kalanek, Karla J." userId="3f822762-4314-4d1d-865b-cbae00142d70" providerId="ADAL" clId="{9A240E29-CE38-4B3B-AFDC-8E51F8E11172}" dt="2024-04-01T17:16:40.547" v="292" actId="2696"/>
        <pc:sldMkLst>
          <pc:docMk/>
          <pc:sldMk cId="1427040374" sldId="2073"/>
        </pc:sldMkLst>
      </pc:sldChg>
      <pc:sldChg chg="modSp mod">
        <pc:chgData name="Kalanek, Karla J." userId="3f822762-4314-4d1d-865b-cbae00142d70" providerId="ADAL" clId="{9A240E29-CE38-4B3B-AFDC-8E51F8E11172}" dt="2024-04-01T15:44:46.808" v="114" actId="1076"/>
        <pc:sldMkLst>
          <pc:docMk/>
          <pc:sldMk cId="3401591252" sldId="2076"/>
        </pc:sldMkLst>
        <pc:graphicFrameChg chg="mod">
          <ac:chgData name="Kalanek, Karla J." userId="3f822762-4314-4d1d-865b-cbae00142d70" providerId="ADAL" clId="{9A240E29-CE38-4B3B-AFDC-8E51F8E11172}" dt="2024-04-01T15:44:46.808" v="114" actId="1076"/>
          <ac:graphicFrameMkLst>
            <pc:docMk/>
            <pc:sldMk cId="3401591252" sldId="2076"/>
            <ac:graphicFrameMk id="11" creationId="{32B22F09-EBCC-4D28-A8EC-684D40FB9913}"/>
          </ac:graphicFrameMkLst>
        </pc:graphicFrameChg>
      </pc:sldChg>
      <pc:sldChg chg="modSp mod">
        <pc:chgData name="Kalanek, Karla J." userId="3f822762-4314-4d1d-865b-cbae00142d70" providerId="ADAL" clId="{9A240E29-CE38-4B3B-AFDC-8E51F8E11172}" dt="2024-04-01T15:39:40.252" v="89" actId="20577"/>
        <pc:sldMkLst>
          <pc:docMk/>
          <pc:sldMk cId="646202295" sldId="2079"/>
        </pc:sldMkLst>
        <pc:spChg chg="mod">
          <ac:chgData name="Kalanek, Karla J." userId="3f822762-4314-4d1d-865b-cbae00142d70" providerId="ADAL" clId="{9A240E29-CE38-4B3B-AFDC-8E51F8E11172}" dt="2024-04-01T15:39:19.552" v="77" actId="20577"/>
          <ac:spMkLst>
            <pc:docMk/>
            <pc:sldMk cId="646202295" sldId="2079"/>
            <ac:spMk id="4" creationId="{CA016740-A63E-59FD-A7F5-A24074BFE431}"/>
          </ac:spMkLst>
        </pc:spChg>
        <pc:graphicFrameChg chg="modGraphic">
          <ac:chgData name="Kalanek, Karla J." userId="3f822762-4314-4d1d-865b-cbae00142d70" providerId="ADAL" clId="{9A240E29-CE38-4B3B-AFDC-8E51F8E11172}" dt="2024-04-01T15:39:40.252" v="89" actId="20577"/>
          <ac:graphicFrameMkLst>
            <pc:docMk/>
            <pc:sldMk cId="646202295" sldId="2079"/>
            <ac:graphicFrameMk id="5" creationId="{B8512378-CD76-2CA5-7523-5D471F77C79C}"/>
          </ac:graphicFrameMkLst>
        </pc:graphicFrameChg>
      </pc:sldChg>
      <pc:sldChg chg="modSp">
        <pc:chgData name="Kalanek, Karla J." userId="3f822762-4314-4d1d-865b-cbae00142d70" providerId="ADAL" clId="{9A240E29-CE38-4B3B-AFDC-8E51F8E11172}" dt="2024-04-01T15:38:17.889" v="62"/>
        <pc:sldMkLst>
          <pc:docMk/>
          <pc:sldMk cId="2214332198" sldId="2080"/>
        </pc:sldMkLst>
        <pc:graphicFrameChg chg="mod">
          <ac:chgData name="Kalanek, Karla J." userId="3f822762-4314-4d1d-865b-cbae00142d70" providerId="ADAL" clId="{9A240E29-CE38-4B3B-AFDC-8E51F8E11172}" dt="2024-04-01T15:38:17.889" v="62"/>
          <ac:graphicFrameMkLst>
            <pc:docMk/>
            <pc:sldMk cId="2214332198" sldId="2080"/>
            <ac:graphicFrameMk id="14" creationId="{B8B0ADF2-0CDB-1E79-3736-99C1E907FB41}"/>
          </ac:graphicFrameMkLst>
        </pc:graphicFrameChg>
      </pc:sldChg>
      <pc:sldChg chg="modSp mod">
        <pc:chgData name="Kalanek, Karla J." userId="3f822762-4314-4d1d-865b-cbae00142d70" providerId="ADAL" clId="{9A240E29-CE38-4B3B-AFDC-8E51F8E11172}" dt="2024-04-01T17:18:05.158" v="300" actId="207"/>
        <pc:sldMkLst>
          <pc:docMk/>
          <pc:sldMk cId="1571913055" sldId="2081"/>
        </pc:sldMkLst>
        <pc:spChg chg="mod">
          <ac:chgData name="Kalanek, Karla J." userId="3f822762-4314-4d1d-865b-cbae00142d70" providerId="ADAL" clId="{9A240E29-CE38-4B3B-AFDC-8E51F8E11172}" dt="2024-04-01T17:18:05.158" v="300" actId="207"/>
          <ac:spMkLst>
            <pc:docMk/>
            <pc:sldMk cId="1571913055" sldId="2081"/>
            <ac:spMk id="10" creationId="{4CD9B1CB-246E-8EEB-A505-A67F90A8C7A5}"/>
          </ac:spMkLst>
        </pc:spChg>
      </pc:sldChg>
      <pc:sldChg chg="modSp mod">
        <pc:chgData name="Kalanek, Karla J." userId="3f822762-4314-4d1d-865b-cbae00142d70" providerId="ADAL" clId="{9A240E29-CE38-4B3B-AFDC-8E51F8E11172}" dt="2024-04-01T16:24:17.202" v="214" actId="27918"/>
        <pc:sldMkLst>
          <pc:docMk/>
          <pc:sldMk cId="141600575" sldId="2082"/>
        </pc:sldMkLst>
        <pc:spChg chg="mod">
          <ac:chgData name="Kalanek, Karla J." userId="3f822762-4314-4d1d-865b-cbae00142d70" providerId="ADAL" clId="{9A240E29-CE38-4B3B-AFDC-8E51F8E11172}" dt="2024-04-01T16:22:26.489" v="198" actId="20577"/>
          <ac:spMkLst>
            <pc:docMk/>
            <pc:sldMk cId="141600575" sldId="2082"/>
            <ac:spMk id="4" creationId="{1A90C206-ADD5-F835-12DF-F127507BA4BD}"/>
          </ac:spMkLst>
        </pc:spChg>
        <pc:spChg chg="mod">
          <ac:chgData name="Kalanek, Karla J." userId="3f822762-4314-4d1d-865b-cbae00142d70" providerId="ADAL" clId="{9A240E29-CE38-4B3B-AFDC-8E51F8E11172}" dt="2024-04-01T16:22:34.420" v="200" actId="20577"/>
          <ac:spMkLst>
            <pc:docMk/>
            <pc:sldMk cId="141600575" sldId="2082"/>
            <ac:spMk id="5" creationId="{90AB0FB2-D8A0-B1EE-FB5A-540259870906}"/>
          </ac:spMkLst>
        </pc:spChg>
      </pc:sldChg>
      <pc:sldChg chg="modSp mod">
        <pc:chgData name="Kalanek, Karla J." userId="3f822762-4314-4d1d-865b-cbae00142d70" providerId="ADAL" clId="{9A240E29-CE38-4B3B-AFDC-8E51F8E11172}" dt="2024-04-01T15:54:57.439" v="163" actId="20577"/>
        <pc:sldMkLst>
          <pc:docMk/>
          <pc:sldMk cId="3511078491" sldId="2083"/>
        </pc:sldMkLst>
        <pc:spChg chg="mod">
          <ac:chgData name="Kalanek, Karla J." userId="3f822762-4314-4d1d-865b-cbae00142d70" providerId="ADAL" clId="{9A240E29-CE38-4B3B-AFDC-8E51F8E11172}" dt="2024-04-01T15:52:17.978" v="145" actId="20577"/>
          <ac:spMkLst>
            <pc:docMk/>
            <pc:sldMk cId="3511078491" sldId="2083"/>
            <ac:spMk id="3" creationId="{5D8D9DBD-26C1-40F8-AFC6-FCCF8BD16318}"/>
          </ac:spMkLst>
        </pc:spChg>
        <pc:spChg chg="mod">
          <ac:chgData name="Kalanek, Karla J." userId="3f822762-4314-4d1d-865b-cbae00142d70" providerId="ADAL" clId="{9A240E29-CE38-4B3B-AFDC-8E51F8E11172}" dt="2024-04-01T15:53:53.636" v="155" actId="20577"/>
          <ac:spMkLst>
            <pc:docMk/>
            <pc:sldMk cId="3511078491" sldId="2083"/>
            <ac:spMk id="4" creationId="{FF317668-6DCA-9679-55DC-5FFEF46A0895}"/>
          </ac:spMkLst>
        </pc:spChg>
        <pc:spChg chg="mod">
          <ac:chgData name="Kalanek, Karla J." userId="3f822762-4314-4d1d-865b-cbae00142d70" providerId="ADAL" clId="{9A240E29-CE38-4B3B-AFDC-8E51F8E11172}" dt="2024-04-01T15:54:57.439" v="163" actId="20577"/>
          <ac:spMkLst>
            <pc:docMk/>
            <pc:sldMk cId="3511078491" sldId="2083"/>
            <ac:spMk id="5" creationId="{6BFCF400-0217-3D7D-E110-80A6153B9367}"/>
          </ac:spMkLst>
        </pc:spChg>
        <pc:spChg chg="mod">
          <ac:chgData name="Kalanek, Karla J." userId="3f822762-4314-4d1d-865b-cbae00142d70" providerId="ADAL" clId="{9A240E29-CE38-4B3B-AFDC-8E51F8E11172}" dt="2024-04-01T15:53:34.538" v="151" actId="20577"/>
          <ac:spMkLst>
            <pc:docMk/>
            <pc:sldMk cId="3511078491" sldId="2083"/>
            <ac:spMk id="10" creationId="{980F28B4-B0F9-FBA8-6463-E69A1C68E028}"/>
          </ac:spMkLst>
        </pc:spChg>
      </pc:sldChg>
      <pc:sldChg chg="modSp mod">
        <pc:chgData name="Kalanek, Karla J." userId="3f822762-4314-4d1d-865b-cbae00142d70" providerId="ADAL" clId="{9A240E29-CE38-4B3B-AFDC-8E51F8E11172}" dt="2024-04-01T15:56:39.633" v="171" actId="27918"/>
        <pc:sldMkLst>
          <pc:docMk/>
          <pc:sldMk cId="4047740311" sldId="2086"/>
        </pc:sldMkLst>
        <pc:spChg chg="mod">
          <ac:chgData name="Kalanek, Karla J." userId="3f822762-4314-4d1d-865b-cbae00142d70" providerId="ADAL" clId="{9A240E29-CE38-4B3B-AFDC-8E51F8E11172}" dt="2024-04-01T15:55:41.405" v="165" actId="20577"/>
          <ac:spMkLst>
            <pc:docMk/>
            <pc:sldMk cId="4047740311" sldId="2086"/>
            <ac:spMk id="3" creationId="{5D8D9DBD-26C1-40F8-AFC6-FCCF8BD16318}"/>
          </ac:spMkLst>
        </pc:spChg>
      </pc:sldChg>
      <pc:sldChg chg="mod">
        <pc:chgData name="Kalanek, Karla J." userId="3f822762-4314-4d1d-865b-cbae00142d70" providerId="ADAL" clId="{9A240E29-CE38-4B3B-AFDC-8E51F8E11172}" dt="2024-04-01T17:11:58.111" v="271" actId="27918"/>
        <pc:sldMkLst>
          <pc:docMk/>
          <pc:sldMk cId="1086256780" sldId="208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White</c:v>
                </c:pt>
                <c:pt idx="2">
                  <c:v>Asian</c:v>
                </c:pt>
                <c:pt idx="3">
                  <c:v>Hispanic/Latinx</c:v>
                </c:pt>
                <c:pt idx="4">
                  <c:v>American Indian</c:v>
                </c:pt>
              </c:strCache>
            </c:strRef>
          </c:cat>
          <c:val>
            <c:numRef>
              <c:f>Sheet1!$B$2:$B$6</c:f>
              <c:numCache>
                <c:formatCode>0%</c:formatCode>
                <c:ptCount val="5"/>
                <c:pt idx="0">
                  <c:v>0.436</c:v>
                </c:pt>
                <c:pt idx="1">
                  <c:v>0.34100000000000003</c:v>
                </c:pt>
                <c:pt idx="2">
                  <c:v>2.3E-2</c:v>
                </c:pt>
                <c:pt idx="3">
                  <c:v>4.9000000000000002E-2</c:v>
                </c:pt>
                <c:pt idx="4">
                  <c:v>8.9999999999999993E-3</c:v>
                </c:pt>
              </c:numCache>
            </c:numRef>
          </c:val>
          <c:extLst>
            <c:ext xmlns:c16="http://schemas.microsoft.com/office/drawing/2014/chart" uri="{C3380CC4-5D6E-409C-BE32-E72D297353CC}">
              <c16:uniqueId val="{00000000-2E51-4283-9148-CD686A272427}"/>
            </c:ext>
          </c:extLst>
        </c:ser>
        <c:ser>
          <c:idx val="1"/>
          <c:order val="1"/>
          <c:tx>
            <c:strRef>
              <c:f>Sheet1!$C$1</c:f>
              <c:strCache>
                <c:ptCount val="1"/>
                <c:pt idx="0">
                  <c:v>North Dakota</c:v>
                </c:pt>
              </c:strCache>
            </c:strRef>
          </c:tx>
          <c:spPr>
            <a:solidFill>
              <a:schemeClr val="accent2"/>
            </a:solidFill>
            <a:ln>
              <a:noFill/>
            </a:ln>
            <a:effectLst/>
          </c:spPr>
          <c:invertIfNegative val="0"/>
          <c:dLbls>
            <c:dLbl>
              <c:idx val="1"/>
              <c:tx>
                <c:rich>
                  <a:bodyPr/>
                  <a:lstStyle/>
                  <a:p>
                    <a:r>
                      <a:rPr lang="en-US"/>
                      <a:t>57%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82A-43D0-98FF-047A5471F839}"/>
                </c:ext>
              </c:extLst>
            </c:dLbl>
            <c:dLbl>
              <c:idx val="2"/>
              <c:tx>
                <c:rich>
                  <a:bodyPr/>
                  <a:lstStyle/>
                  <a:p>
                    <a:r>
                      <a:rPr lang="en-US"/>
                      <a:t>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82A-43D0-98FF-047A5471F8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White</c:v>
                </c:pt>
                <c:pt idx="2">
                  <c:v>Asian</c:v>
                </c:pt>
                <c:pt idx="3">
                  <c:v>Hispanic/Latinx</c:v>
                </c:pt>
                <c:pt idx="4">
                  <c:v>American Indian</c:v>
                </c:pt>
              </c:strCache>
            </c:strRef>
          </c:cat>
          <c:val>
            <c:numRef>
              <c:f>Sheet1!$C$2:$C$6</c:f>
              <c:numCache>
                <c:formatCode>0.00%</c:formatCode>
                <c:ptCount val="5"/>
                <c:pt idx="0" formatCode="0%">
                  <c:v>0.186</c:v>
                </c:pt>
                <c:pt idx="1">
                  <c:v>0.61</c:v>
                </c:pt>
                <c:pt idx="2">
                  <c:v>1.4999999999999999E-2</c:v>
                </c:pt>
                <c:pt idx="3" formatCode="0%">
                  <c:v>1.4999999999999999E-2</c:v>
                </c:pt>
                <c:pt idx="4" formatCode="0%">
                  <c:v>2.7E-2</c:v>
                </c:pt>
              </c:numCache>
            </c:numRef>
          </c:val>
          <c:extLst>
            <c:ext xmlns:c16="http://schemas.microsoft.com/office/drawing/2014/chart" uri="{C3380CC4-5D6E-409C-BE32-E72D297353CC}">
              <c16:uniqueId val="{00000001-2E51-4283-9148-CD686A272427}"/>
            </c:ext>
          </c:extLst>
        </c:ser>
        <c:dLbls>
          <c:showLegendKey val="0"/>
          <c:showVal val="0"/>
          <c:showCatName val="0"/>
          <c:showSerName val="0"/>
          <c:showPercent val="0"/>
          <c:showBubbleSize val="0"/>
        </c:dLbls>
        <c:gapWidth val="182"/>
        <c:axId val="1442407120"/>
        <c:axId val="1442398800"/>
      </c:barChart>
      <c:catAx>
        <c:axId val="1442407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2398800"/>
        <c:crosses val="autoZero"/>
        <c:auto val="1"/>
        <c:lblAlgn val="ctr"/>
        <c:lblOffset val="100"/>
        <c:noMultiLvlLbl val="0"/>
      </c:catAx>
      <c:valAx>
        <c:axId val="14423988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2407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NCI-IDD Avg.</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Pt>
            <c:idx val="1"/>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90A-42BF-BC10-46740AF3BEB1}"/>
              </c:ext>
            </c:extLst>
          </c:dPt>
          <c:dPt>
            <c:idx val="2"/>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90A-42BF-BC10-46740AF3BEB1}"/>
              </c:ext>
            </c:extLst>
          </c:dPt>
          <c:dPt>
            <c:idx val="3"/>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4-F206-AC4F-8034-6B19ABCC7DD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Voluntary</c:v>
                </c:pt>
                <c:pt idx="1">
                  <c:v>Termination</c:v>
                </c:pt>
                <c:pt idx="2">
                  <c:v>Laid off</c:v>
                </c:pt>
                <c:pt idx="3">
                  <c:v>Don't know</c:v>
                </c:pt>
              </c:strCache>
            </c:strRef>
          </c:cat>
          <c:val>
            <c:numRef>
              <c:f>Sheet1!$B$2:$B$5</c:f>
              <c:numCache>
                <c:formatCode>0.0%</c:formatCode>
                <c:ptCount val="4"/>
                <c:pt idx="0">
                  <c:v>0.76600000000000001</c:v>
                </c:pt>
                <c:pt idx="1">
                  <c:v>0.188</c:v>
                </c:pt>
                <c:pt idx="2">
                  <c:v>1.2999999999999999E-2</c:v>
                </c:pt>
                <c:pt idx="3">
                  <c:v>3.2000000000000001E-2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490A-42BF-BC10-46740AF3BEB1}"/>
            </c:ext>
          </c:extLst>
        </c:ser>
        <c:ser>
          <c:idx val="1"/>
          <c:order val="1"/>
          <c:tx>
            <c:strRef>
              <c:f>Sheet1!$C$1</c:f>
              <c:strCache>
                <c:ptCount val="1"/>
                <c:pt idx="0">
                  <c:v>State</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Voluntary</c:v>
                </c:pt>
                <c:pt idx="1">
                  <c:v>Termination</c:v>
                </c:pt>
                <c:pt idx="2">
                  <c:v>Laid off</c:v>
                </c:pt>
                <c:pt idx="3">
                  <c:v>Don't know</c:v>
                </c:pt>
              </c:strCache>
            </c:strRef>
          </c:cat>
          <c:val>
            <c:numRef>
              <c:f>Sheet1!$C$2:$C$5</c:f>
              <c:numCache>
                <c:formatCode>0%</c:formatCode>
                <c:ptCount val="4"/>
                <c:pt idx="0">
                  <c:v>0.81799999999999995</c:v>
                </c:pt>
                <c:pt idx="1">
                  <c:v>0.17599999999999999</c:v>
                </c:pt>
                <c:pt idx="2">
                  <c:v>0</c:v>
                </c:pt>
                <c:pt idx="3">
                  <c:v>1.2999999999999999E-2</c:v>
                </c:pt>
              </c:numCache>
            </c:numRef>
          </c:val>
          <c:extLst>
            <c:ext xmlns:c16="http://schemas.microsoft.com/office/drawing/2014/chart" uri="{C3380CC4-5D6E-409C-BE32-E72D297353CC}">
              <c16:uniqueId val="{00000006-17EB-4351-8C78-9E954B0EC501}"/>
            </c:ext>
          </c:extLst>
        </c:ser>
        <c:dLbls>
          <c:dLblPos val="outEnd"/>
          <c:showLegendKey val="0"/>
          <c:showVal val="1"/>
          <c:showCatName val="0"/>
          <c:showSerName val="0"/>
          <c:showPercent val="0"/>
          <c:showBubbleSize val="0"/>
        </c:dLbls>
        <c:gapWidth val="100"/>
        <c:overlap val="-24"/>
        <c:axId val="633840143"/>
        <c:axId val="633845551"/>
      </c:barChart>
      <c:catAx>
        <c:axId val="633840143"/>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US"/>
                  <a:t>Separation Type</a:t>
                </a:r>
              </a:p>
            </c:rich>
          </c:tx>
          <c:layout>
            <c:manualLayout>
              <c:xMode val="edge"/>
              <c:yMode val="edge"/>
              <c:x val="0.39837865355712965"/>
              <c:y val="0.93677722266554553"/>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0143"/>
        <c:crosses val="autoZero"/>
        <c:crossBetween val="between"/>
      </c:valAx>
      <c:spPr>
        <a:noFill/>
        <a:ln>
          <a:noFill/>
        </a:ln>
        <a:effectLst/>
      </c:spPr>
    </c:plotArea>
    <c:legend>
      <c:legendPos val="b"/>
      <c:layout>
        <c:manualLayout>
          <c:xMode val="edge"/>
          <c:yMode val="edge"/>
          <c:x val="0.3696202621192376"/>
          <c:y val="0.85199788531399867"/>
          <c:w val="0.25755082179439048"/>
          <c:h val="6.49539084970739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c:v>
                </c:pt>
              </c:strCache>
            </c:strRef>
          </c:tx>
          <c:spPr>
            <a:solidFill>
              <a:schemeClr val="bg2">
                <a:lumMod val="75000"/>
              </a:schemeClr>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2486-4E3D-830F-11C51BC85230}"/>
              </c:ext>
            </c:extLst>
          </c:dPt>
          <c:dPt>
            <c:idx val="1"/>
            <c:invertIfNegative val="0"/>
            <c:bubble3D val="0"/>
            <c:spPr>
              <a:solidFill>
                <a:schemeClr val="bg2">
                  <a:lumMod val="75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86-4E3D-830F-11C51BC8523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Avg Hourly Wage</c:v>
                </c:pt>
                <c:pt idx="1">
                  <c:v>State Minimum Wage</c:v>
                </c:pt>
              </c:strCache>
            </c:strRef>
          </c:cat>
          <c:val>
            <c:numRef>
              <c:f>Sheet1!$B$2:$B$3</c:f>
              <c:numCache>
                <c:formatCode>"$"#,##0.00_);[Red]\("$"#,##0.00\)</c:formatCode>
                <c:ptCount val="2"/>
                <c:pt idx="0">
                  <c:v>15.79</c:v>
                </c:pt>
                <c:pt idx="1">
                  <c:v>7.25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86-4E3D-830F-11C51BC85230}"/>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Avg Hourly Wage</c:v>
                </c:pt>
                <c:pt idx="1">
                  <c:v>State Minimum Wage</c:v>
                </c:pt>
              </c:strCache>
            </c:strRef>
          </c:cat>
          <c:val>
            <c:numRef>
              <c:f>Sheet1!$C$2:$C$3</c:f>
              <c:numCache>
                <c:formatCode>"$"#,##0.00_);[Red]\("$"#,##0.00\)</c:formatCode>
                <c:ptCount val="2"/>
                <c:pt idx="0">
                  <c:v>17.87</c:v>
                </c:pt>
                <c:pt idx="1">
                  <c:v>7.25</c:v>
                </c:pt>
              </c:numCache>
            </c:numRef>
          </c:val>
          <c:extLst>
            <c:ext xmlns:c16="http://schemas.microsoft.com/office/drawing/2014/chart" uri="{C3380CC4-5D6E-409C-BE32-E72D297353CC}">
              <c16:uniqueId val="{00000004-7696-4691-AAC5-3F7D363E4F2A}"/>
            </c:ext>
          </c:extLst>
        </c:ser>
        <c:dLbls>
          <c:dLblPos val="inEnd"/>
          <c:showLegendKey val="0"/>
          <c:showVal val="1"/>
          <c:showCatName val="0"/>
          <c:showSerName val="0"/>
          <c:showPercent val="0"/>
          <c:showBubbleSize val="0"/>
        </c:dLbls>
        <c:gapWidth val="25"/>
        <c:axId val="633840143"/>
        <c:axId val="633845551"/>
      </c:barChart>
      <c:catAx>
        <c:axId val="6338401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t"/>
        <c:numFmt formatCode="&quot;$&quot;#,##0.00_);[Red]\(&quot;$&quot;#,##0.00\)" sourceLinked="1"/>
        <c:majorTickMark val="none"/>
        <c:minorTickMark val="none"/>
        <c:tickLblPos val="nextTo"/>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b="0" dirty="0">
                <a:latin typeface="Franklin Gothic Book" panose="020B0503020102020204" pitchFamily="34" charset="0"/>
              </a:rPr>
              <a:t>Paid</a:t>
            </a:r>
            <a:r>
              <a:rPr lang="en-US" b="0" baseline="0" dirty="0">
                <a:latin typeface="Franklin Gothic Book" panose="020B0503020102020204" pitchFamily="34" charset="0"/>
              </a:rPr>
              <a:t> Time Off Type</a:t>
            </a:r>
            <a:endParaRPr lang="en-US" b="0" dirty="0">
              <a:latin typeface="Franklin Gothic Book" panose="020B05030201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Pooled</c:v>
                </c:pt>
              </c:strCache>
            </c:strRef>
          </c:tx>
          <c:spPr>
            <a:solidFill>
              <a:srgbClr val="8EBEB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Sheet1!$B$2:$B$3</c:f>
              <c:numCache>
                <c:formatCode>0%</c:formatCode>
                <c:ptCount val="2"/>
                <c:pt idx="0">
                  <c:v>0.33900000000000002</c:v>
                </c:pt>
                <c:pt idx="1">
                  <c:v>0.33300000000000002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7D5-4D7F-ACF9-5171568FA7D4}"/>
            </c:ext>
          </c:extLst>
        </c:ser>
        <c:ser>
          <c:idx val="1"/>
          <c:order val="1"/>
          <c:tx>
            <c:strRef>
              <c:f>Sheet1!$C$1</c:f>
              <c:strCache>
                <c:ptCount val="1"/>
                <c:pt idx="0">
                  <c:v>Sick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Sheet1!$C$2:$C$3</c:f>
              <c:numCache>
                <c:formatCode>0%</c:formatCode>
                <c:ptCount val="2"/>
                <c:pt idx="0">
                  <c:v>0.7</c:v>
                </c:pt>
                <c:pt idx="1">
                  <c:v>0.58799999999999997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7D5-4D7F-ACF9-5171568FA7D4}"/>
            </c:ext>
          </c:extLst>
        </c:ser>
        <c:ser>
          <c:idx val="2"/>
          <c:order val="2"/>
          <c:tx>
            <c:strRef>
              <c:f>Sheet1!$D$1</c:f>
              <c:strCache>
                <c:ptCount val="1"/>
                <c:pt idx="0">
                  <c:v>Vacation</c:v>
                </c:pt>
              </c:strCache>
            </c:strRef>
          </c:tx>
          <c:spPr>
            <a:solidFill>
              <a:srgbClr val="31623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Sheet1!$D$2:$D$3</c:f>
              <c:numCache>
                <c:formatCode>0%</c:formatCode>
                <c:ptCount val="2"/>
                <c:pt idx="0">
                  <c:v>0.73599999999999999</c:v>
                </c:pt>
                <c:pt idx="1">
                  <c:v>0.70599999999999996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7D5-4D7F-ACF9-5171568FA7D4}"/>
            </c:ext>
          </c:extLst>
        </c:ser>
        <c:ser>
          <c:idx val="3"/>
          <c:order val="3"/>
          <c:tx>
            <c:strRef>
              <c:f>Sheet1!$E$1</c:f>
              <c:strCache>
                <c:ptCount val="1"/>
                <c:pt idx="0">
                  <c:v>Personal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Agencies Offering Each PTO Type NCI-IDD Avg. </c:v>
                </c:pt>
                <c:pt idx="1">
                  <c:v>Percentage of Agencies Offering Each PTO Type STATE </c:v>
                </c:pt>
              </c:strCache>
            </c:strRef>
          </c:cat>
          <c:val>
            <c:numRef>
              <c:f>Sheet1!$E$2:$E$3</c:f>
              <c:numCache>
                <c:formatCode>0%</c:formatCode>
                <c:ptCount val="2"/>
                <c:pt idx="0">
                  <c:v>0.43099999999999999</c:v>
                </c:pt>
                <c:pt idx="1">
                  <c:v>0.23499999999999999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7D5-4D7F-ACF9-5171568FA7D4}"/>
            </c:ext>
          </c:extLst>
        </c:ser>
        <c:dLbls>
          <c:dLblPos val="outEnd"/>
          <c:showLegendKey val="0"/>
          <c:showVal val="1"/>
          <c:showCatName val="0"/>
          <c:showSerName val="0"/>
          <c:showPercent val="0"/>
          <c:showBubbleSize val="0"/>
        </c:dLbls>
        <c:gapWidth val="200"/>
        <c:overlap val="-15"/>
        <c:axId val="1049876975"/>
        <c:axId val="1049882799"/>
      </c:barChart>
      <c:catAx>
        <c:axId val="104987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82799"/>
        <c:crosses val="autoZero"/>
        <c:auto val="1"/>
        <c:lblAlgn val="ctr"/>
        <c:lblOffset val="100"/>
        <c:noMultiLvlLbl val="0"/>
      </c:catAx>
      <c:valAx>
        <c:axId val="104988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769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r>
              <a:rPr lang="en-US" sz="1200" b="0" i="0" baseline="0" dirty="0">
                <a:effectLst/>
              </a:rPr>
              <a:t>Agencies </a:t>
            </a:r>
            <a:br>
              <a:rPr lang="en-US" sz="1200" b="0" i="0" baseline="0" dirty="0">
                <a:effectLst/>
              </a:rPr>
            </a:br>
            <a:r>
              <a:rPr lang="en-US" sz="1200" b="0" i="0" baseline="0" dirty="0">
                <a:effectLst/>
              </a:rPr>
              <a:t>Providing </a:t>
            </a:r>
            <a:br>
              <a:rPr lang="en-US" sz="1200" b="0" i="0" baseline="0" dirty="0">
                <a:effectLst/>
              </a:rPr>
            </a:br>
            <a:r>
              <a:rPr lang="en-US" sz="1200" b="0" i="0" baseline="0" dirty="0">
                <a:effectLst/>
              </a:rPr>
              <a:t>Any PTO</a:t>
            </a:r>
          </a:p>
          <a:p>
            <a:pPr algn="ctr">
              <a:defRPr sz="1600" b="1">
                <a:solidFill>
                  <a:schemeClr val="tx2"/>
                </a:solidFill>
              </a:defRPr>
            </a:pPr>
            <a:r>
              <a:rPr lang="en-US" sz="1200" b="0" i="0" baseline="0" dirty="0">
                <a:effectLst/>
              </a:rPr>
              <a:t>NCI-IDD Avg</a:t>
            </a:r>
            <a:r>
              <a:rPr lang="en-US" sz="1500" b="0" i="0" baseline="0" dirty="0">
                <a:effectLst/>
              </a:rPr>
              <a:t>. </a:t>
            </a:r>
            <a:endParaRPr lang="en-US" sz="1500" baseline="0" dirty="0">
              <a:effectLst/>
            </a:endParaRPr>
          </a:p>
        </c:rich>
      </c:tx>
      <c:layout>
        <c:manualLayout>
          <c:xMode val="edge"/>
          <c:yMode val="edge"/>
          <c:x val="0.39663615100543886"/>
          <c:y val="0.38625640810124523"/>
        </c:manualLayout>
      </c:layout>
      <c:overlay val="0"/>
      <c:spPr>
        <a:noFill/>
        <a:ln>
          <a:noFill/>
        </a:ln>
        <a:effectLst/>
      </c:spPr>
      <c:txPr>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932212420815819"/>
          <c:y val="0.1301915038397978"/>
          <c:w val="0.61355771318058927"/>
          <c:h val="0.75558496160202193"/>
        </c:manualLayout>
      </c:layout>
      <c:doughnutChart>
        <c:varyColors val="1"/>
        <c:ser>
          <c:idx val="0"/>
          <c:order val="0"/>
          <c:tx>
            <c:strRef>
              <c:f>Sheet1!$B$1</c:f>
              <c:strCache>
                <c:ptCount val="1"/>
                <c:pt idx="0">
                  <c:v> 2</c:v>
                </c:pt>
              </c:strCache>
            </c:strRef>
          </c:tx>
          <c:spPr>
            <a:ln>
              <a:solidFill>
                <a:schemeClr val="bg1"/>
              </a:solidFill>
            </a:ln>
          </c:spPr>
          <c:dPt>
            <c:idx val="0"/>
            <c:bubble3D val="0"/>
            <c:spPr>
              <a:solidFill>
                <a:schemeClr val="accent1"/>
              </a:solidFill>
              <a:ln w="19050">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5AD-4764-AD72-4AD167FA8C25}"/>
              </c:ext>
            </c:extLst>
          </c:dPt>
          <c:dPt>
            <c:idx val="1"/>
            <c:bubble3D val="0"/>
            <c:spPr>
              <a:solidFill>
                <a:schemeClr val="accent2"/>
              </a:solidFill>
              <a:ln w="19050">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5AD-4764-AD72-4AD167FA8C25}"/>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0.747</c:v>
                </c:pt>
                <c:pt idx="1">
                  <c:v>0.253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5AD-4764-AD72-4AD167FA8C25}"/>
            </c:ext>
          </c:extLst>
        </c:ser>
        <c:dLbls>
          <c:showLegendKey val="0"/>
          <c:showVal val="1"/>
          <c:showCatName val="0"/>
          <c:showSerName val="0"/>
          <c:showPercent val="0"/>
          <c:showBubbleSize val="0"/>
          <c:showLeaderLines val="1"/>
        </c:dLbls>
        <c:firstSliceAng val="0"/>
        <c:holeSize val="58"/>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r>
              <a:rPr lang="en-US" sz="1200" b="0" i="0" baseline="0" dirty="0">
                <a:effectLst/>
              </a:rPr>
              <a:t>Agencies </a:t>
            </a:r>
            <a:br>
              <a:rPr lang="en-US" sz="1200" b="0" i="0" baseline="0" dirty="0">
                <a:effectLst/>
              </a:rPr>
            </a:br>
            <a:r>
              <a:rPr lang="en-US" sz="1200" b="0" i="0" baseline="0" dirty="0">
                <a:effectLst/>
              </a:rPr>
              <a:t>Providing </a:t>
            </a:r>
            <a:br>
              <a:rPr lang="en-US" sz="1200" b="0" i="0" baseline="0" dirty="0">
                <a:effectLst/>
              </a:rPr>
            </a:br>
            <a:r>
              <a:rPr lang="en-US" sz="1200" b="0" i="0" baseline="0" dirty="0">
                <a:effectLst/>
              </a:rPr>
              <a:t>Any PTO</a:t>
            </a:r>
          </a:p>
          <a:p>
            <a:pPr algn="ctr">
              <a:defRPr sz="1600" b="1">
                <a:solidFill>
                  <a:schemeClr val="tx2"/>
                </a:solidFill>
              </a:defRPr>
            </a:pPr>
            <a:r>
              <a:rPr lang="en-US" sz="1200" b="0" i="0" baseline="0" dirty="0">
                <a:effectLst/>
              </a:rPr>
              <a:t>[STATE}</a:t>
            </a:r>
            <a:endParaRPr lang="en-US" sz="1200" baseline="0" dirty="0">
              <a:effectLst/>
            </a:endParaRPr>
          </a:p>
        </c:rich>
      </c:tx>
      <c:layout>
        <c:manualLayout>
          <c:xMode val="edge"/>
          <c:yMode val="edge"/>
          <c:x val="0.39449411342534918"/>
          <c:y val="0.36390709674763133"/>
        </c:manualLayout>
      </c:layout>
      <c:overlay val="0"/>
      <c:spPr>
        <a:noFill/>
        <a:ln>
          <a:noFill/>
        </a:ln>
        <a:effectLst/>
      </c:spPr>
      <c:txPr>
        <a:bodyPr rot="0" spcFirstLastPara="1" vertOverflow="ellipsis" vert="horz" wrap="square" anchor="ctr" anchorCtr="1"/>
        <a:lstStyle/>
        <a:p>
          <a:pPr algn="ctr">
            <a:defRPr sz="16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932212420815819"/>
          <c:y val="0.1301915038397978"/>
          <c:w val="0.61355771318058927"/>
          <c:h val="0.75558496160202193"/>
        </c:manualLayout>
      </c:layout>
      <c:doughnutChart>
        <c:varyColors val="1"/>
        <c:ser>
          <c:idx val="0"/>
          <c:order val="0"/>
          <c:tx>
            <c:strRef>
              <c:f>Sheet1!$B$1</c:f>
              <c:strCache>
                <c:ptCount val="1"/>
                <c:pt idx="0">
                  <c:v> 2</c:v>
                </c:pt>
              </c:strCache>
            </c:strRef>
          </c:tx>
          <c:spPr>
            <a:ln>
              <a:solidFill>
                <a:schemeClr val="bg1"/>
              </a:solidFill>
            </a:ln>
          </c:spPr>
          <c:dPt>
            <c:idx val="0"/>
            <c:bubble3D val="0"/>
            <c:spPr>
              <a:solidFill>
                <a:schemeClr val="accent1"/>
              </a:solidFill>
              <a:ln w="19050">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517-4267-BC95-368E30D5C5BE}"/>
              </c:ext>
            </c:extLst>
          </c:dPt>
          <c:dPt>
            <c:idx val="1"/>
            <c:bubble3D val="0"/>
            <c:spPr>
              <a:solidFill>
                <a:schemeClr val="accent2"/>
              </a:solidFill>
              <a:ln w="19050">
                <a:solidFill>
                  <a:schemeClr val="bg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517-4267-BC95-368E30D5C5BE}"/>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1</c:v>
                </c:pt>
                <c:pt idx="1">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517-4267-BC95-368E30D5C5BE}"/>
            </c:ext>
          </c:extLst>
        </c:ser>
        <c:dLbls>
          <c:showLegendKey val="0"/>
          <c:showVal val="1"/>
          <c:showCatName val="0"/>
          <c:showSerName val="0"/>
          <c:showPercent val="0"/>
          <c:showBubbleSize val="0"/>
          <c:showLeaderLines val="1"/>
        </c:dLbls>
        <c:firstSliceAng val="0"/>
        <c:holeSize val="58"/>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dirty="0"/>
              <a:t>Percentage of Agencies Implementing</a:t>
            </a:r>
            <a:r>
              <a:rPr lang="en-US" baseline="0" dirty="0"/>
              <a:t> Each Benefit Type</a:t>
            </a:r>
          </a:p>
          <a:p>
            <a:pPr>
              <a:defRPr/>
            </a:pPr>
            <a:endParaRPr lang="en-US"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NCI-IDD Avg. </c:v>
                </c:pt>
              </c:strCache>
            </c:strRef>
          </c:tx>
          <c:spPr>
            <a:solidFill>
              <a:schemeClr val="accent1"/>
            </a:solidFill>
            <a:ln>
              <a:noFill/>
            </a:ln>
            <a:effectLst/>
          </c:spPr>
          <c:invertIfNegative val="0"/>
          <c:dPt>
            <c:idx val="1"/>
            <c:invertIfNegative val="0"/>
            <c:bubble3D val="0"/>
            <c:spPr>
              <a:solidFill>
                <a:schemeClr val="accent1"/>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15-45AE-9DF3-4402A81820D6}"/>
              </c:ext>
            </c:extLst>
          </c:dPt>
          <c:dPt>
            <c:idx val="2"/>
            <c:invertIfNegative val="0"/>
            <c:bubble3D val="0"/>
            <c:spPr>
              <a:solidFill>
                <a:schemeClr val="accent1"/>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15-45AE-9DF3-4402A81820D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ADE1-4308-9E32-4EA1FC58E96A}"/>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ADE1-4308-9E32-4EA1FC58E96A}"/>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6-ADE1-4308-9E32-4EA1FC58E96A}"/>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7-ADE1-4308-9E32-4EA1FC58E96A}"/>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ADE1-4308-9E32-4EA1FC58E96A}"/>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A-ADE1-4308-9E32-4EA1FC58E96A}"/>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B-ADE1-4308-9E32-4EA1FC58E96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Health Insurance</c:v>
                </c:pt>
                <c:pt idx="1">
                  <c:v>Dental/Vision Insurance</c:v>
                </c:pt>
                <c:pt idx="2">
                  <c:v>Retirement Plan</c:v>
                </c:pt>
                <c:pt idx="3">
                  <c:v>Post-secondary Ed Support</c:v>
                </c:pt>
                <c:pt idx="4">
                  <c:v>Paid Job Trainin</c:v>
                </c:pt>
                <c:pt idx="5">
                  <c:v>Disability Insurance</c:v>
                </c:pt>
                <c:pt idx="6">
                  <c:v>Flexible Spending Account</c:v>
                </c:pt>
                <c:pt idx="7">
                  <c:v>Health Incentive Programs</c:v>
                </c:pt>
                <c:pt idx="8">
                  <c:v>Life Insurance</c:v>
                </c:pt>
                <c:pt idx="9">
                  <c:v>Other</c:v>
                </c:pt>
              </c:strCache>
            </c:strRef>
          </c:cat>
          <c:val>
            <c:numRef>
              <c:f>Sheet1!$B$2:$B$12</c:f>
              <c:numCache>
                <c:formatCode>0%</c:formatCode>
                <c:ptCount val="11"/>
                <c:pt idx="0">
                  <c:v>0.61699999999999999</c:v>
                </c:pt>
                <c:pt idx="1">
                  <c:v>0.59599999999999997</c:v>
                </c:pt>
                <c:pt idx="2">
                  <c:v>0.54500000000000004</c:v>
                </c:pt>
                <c:pt idx="3">
                  <c:v>0.223</c:v>
                </c:pt>
                <c:pt idx="4">
                  <c:v>0.64800000000000002</c:v>
                </c:pt>
                <c:pt idx="5">
                  <c:v>0.311</c:v>
                </c:pt>
                <c:pt idx="6">
                  <c:v>0.27600000000000002</c:v>
                </c:pt>
                <c:pt idx="7">
                  <c:v>0.16500000000000001</c:v>
                </c:pt>
                <c:pt idx="8">
                  <c:v>0.55700000000000005</c:v>
                </c:pt>
                <c:pt idx="9">
                  <c:v>0.17299999999999999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15-45AE-9DF3-4402A81820D6}"/>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Health Insurance</c:v>
                </c:pt>
                <c:pt idx="1">
                  <c:v>Dental/Vision Insurance</c:v>
                </c:pt>
                <c:pt idx="2">
                  <c:v>Retirement Plan</c:v>
                </c:pt>
                <c:pt idx="3">
                  <c:v>Post-secondary Ed Support</c:v>
                </c:pt>
                <c:pt idx="4">
                  <c:v>Paid Job Trainin</c:v>
                </c:pt>
                <c:pt idx="5">
                  <c:v>Disability Insurance</c:v>
                </c:pt>
                <c:pt idx="6">
                  <c:v>Flexible Spending Account</c:v>
                </c:pt>
                <c:pt idx="7">
                  <c:v>Health Incentive Programs</c:v>
                </c:pt>
                <c:pt idx="8">
                  <c:v>Life Insurance</c:v>
                </c:pt>
                <c:pt idx="9">
                  <c:v>Other</c:v>
                </c:pt>
              </c:strCache>
            </c:strRef>
          </c:cat>
          <c:val>
            <c:numRef>
              <c:f>Sheet1!$C$2:$C$12</c:f>
              <c:numCache>
                <c:formatCode>0%</c:formatCode>
                <c:ptCount val="11"/>
                <c:pt idx="0">
                  <c:v>1</c:v>
                </c:pt>
                <c:pt idx="1">
                  <c:v>1</c:v>
                </c:pt>
                <c:pt idx="2">
                  <c:v>0.94399999999999995</c:v>
                </c:pt>
                <c:pt idx="3">
                  <c:v>0.111</c:v>
                </c:pt>
                <c:pt idx="4">
                  <c:v>0.66700000000000004</c:v>
                </c:pt>
                <c:pt idx="5">
                  <c:v>0.55600000000000005</c:v>
                </c:pt>
                <c:pt idx="6">
                  <c:v>0.55600000000000005</c:v>
                </c:pt>
                <c:pt idx="7">
                  <c:v>0.33300000000000002</c:v>
                </c:pt>
                <c:pt idx="8">
                  <c:v>0.94399999999999995</c:v>
                </c:pt>
                <c:pt idx="9">
                  <c:v>0.16700000000000001</c:v>
                </c:pt>
              </c:numCache>
            </c:numRef>
          </c:val>
          <c:extLst>
            <c:ext xmlns:c16="http://schemas.microsoft.com/office/drawing/2014/chart" uri="{C3380CC4-5D6E-409C-BE32-E72D297353CC}">
              <c16:uniqueId val="{00000012-D8D8-4E7B-9EC9-DFC73D7644CA}"/>
            </c:ext>
          </c:extLst>
        </c:ser>
        <c:dLbls>
          <c:dLblPos val="outEnd"/>
          <c:showLegendKey val="0"/>
          <c:showVal val="1"/>
          <c:showCatName val="0"/>
          <c:showSerName val="0"/>
          <c:showPercent val="0"/>
          <c:showBubbleSize val="0"/>
        </c:dLbls>
        <c:gapWidth val="25"/>
        <c:axId val="633840143"/>
        <c:axId val="633845551"/>
      </c:barChart>
      <c:catAx>
        <c:axId val="6338401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6338401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dirty="0"/>
              <a:t>Percentage of Agencies Implementing</a:t>
            </a:r>
            <a:r>
              <a:rPr lang="en-US" baseline="0" dirty="0"/>
              <a:t> Each Strategy Type</a:t>
            </a:r>
          </a:p>
          <a:p>
            <a:pPr>
              <a:defRPr/>
            </a:pPr>
            <a:endParaRPr lang="en-US"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NCI-IDD Avg. </c:v>
                </c:pt>
              </c:strCache>
            </c:strRef>
          </c:tx>
          <c:spPr>
            <a:solidFill>
              <a:schemeClr val="accent1"/>
            </a:solidFill>
            <a:ln>
              <a:noFill/>
            </a:ln>
            <a:effectLst/>
          </c:spPr>
          <c:invertIfNegative val="0"/>
          <c:dPt>
            <c:idx val="1"/>
            <c:invertIfNegative val="0"/>
            <c:bubble3D val="0"/>
            <c:spPr>
              <a:solidFill>
                <a:schemeClr val="accent1"/>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15-45AE-9DF3-4402A81820D6}"/>
              </c:ext>
            </c:extLst>
          </c:dPt>
          <c:dPt>
            <c:idx val="2"/>
            <c:invertIfNegative val="0"/>
            <c:bubble3D val="0"/>
            <c:spPr>
              <a:solidFill>
                <a:schemeClr val="accent1"/>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15-45AE-9DF3-4402A81820D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4-ADE1-4308-9E32-4EA1FC58E96A}"/>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ADE1-4308-9E32-4EA1FC58E96A}"/>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6-ADE1-4308-9E32-4EA1FC58E96A}"/>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7-ADE1-4308-9E32-4EA1FC58E96A}"/>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ADE1-4308-9E32-4EA1FC58E96A}"/>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A-ADE1-4308-9E32-4EA1FC58E96A}"/>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B-ADE1-4308-9E32-4EA1FC58E96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 Incentive or Referral Bonus</c:v>
                </c:pt>
                <c:pt idx="1">
                  <c:v>Realistic Job Preview</c:v>
                </c:pt>
                <c:pt idx="2">
                  <c:v>Code of Ethics Training</c:v>
                </c:pt>
                <c:pt idx="3">
                  <c:v>Ladder to Retain Highly Skilled Workers</c:v>
                </c:pt>
                <c:pt idx="4">
                  <c:v>Support to Acquire Credential</c:v>
                </c:pt>
                <c:pt idx="5">
                  <c:v>Bonuses, Stipends, or Raises Tied to Credentialling Process</c:v>
                </c:pt>
                <c:pt idx="6">
                  <c:v>Employee Engagement Surveys</c:v>
                </c:pt>
                <c:pt idx="7">
                  <c:v>Employee Recognition Programs</c:v>
                </c:pt>
                <c:pt idx="8">
                  <c:v>DSPs Included in Agency Governance</c:v>
                </c:pt>
                <c:pt idx="9">
                  <c:v>Training Required Above State Regulation</c:v>
                </c:pt>
              </c:strCache>
            </c:strRef>
          </c:cat>
          <c:val>
            <c:numRef>
              <c:f>Sheet1!$B$2:$B$11</c:f>
              <c:numCache>
                <c:formatCode>0%</c:formatCode>
                <c:ptCount val="10"/>
                <c:pt idx="0">
                  <c:v>0.58399999999999996</c:v>
                </c:pt>
                <c:pt idx="1">
                  <c:v>0.81100000000000005</c:v>
                </c:pt>
                <c:pt idx="2">
                  <c:v>0.80800000000000005</c:v>
                </c:pt>
                <c:pt idx="3">
                  <c:v>0.28199999999999997</c:v>
                </c:pt>
                <c:pt idx="4">
                  <c:v>0.27100000000000002</c:v>
                </c:pt>
                <c:pt idx="5">
                  <c:v>0.28999999999999998</c:v>
                </c:pt>
                <c:pt idx="6">
                  <c:v>0.54800000000000004</c:v>
                </c:pt>
                <c:pt idx="7">
                  <c:v>0.63700000000000001</c:v>
                </c:pt>
                <c:pt idx="8">
                  <c:v>0.20599999999999999</c:v>
                </c:pt>
                <c:pt idx="9">
                  <c:v>0.56100000000000005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15-45AE-9DF3-4402A81820D6}"/>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 Incentive or Referral Bonus</c:v>
                </c:pt>
                <c:pt idx="1">
                  <c:v>Realistic Job Preview</c:v>
                </c:pt>
                <c:pt idx="2">
                  <c:v>Code of Ethics Training</c:v>
                </c:pt>
                <c:pt idx="3">
                  <c:v>Ladder to Retain Highly Skilled Workers</c:v>
                </c:pt>
                <c:pt idx="4">
                  <c:v>Support to Acquire Credential</c:v>
                </c:pt>
                <c:pt idx="5">
                  <c:v>Bonuses, Stipends, or Raises Tied to Credentialling Process</c:v>
                </c:pt>
                <c:pt idx="6">
                  <c:v>Employee Engagement Surveys</c:v>
                </c:pt>
                <c:pt idx="7">
                  <c:v>Employee Recognition Programs</c:v>
                </c:pt>
                <c:pt idx="8">
                  <c:v>DSPs Included in Agency Governance</c:v>
                </c:pt>
                <c:pt idx="9">
                  <c:v>Training Required Above State Regulation</c:v>
                </c:pt>
              </c:strCache>
            </c:strRef>
          </c:cat>
          <c:val>
            <c:numRef>
              <c:f>Sheet1!$C$2:$C$11</c:f>
              <c:numCache>
                <c:formatCode>0%</c:formatCode>
                <c:ptCount val="10"/>
                <c:pt idx="0">
                  <c:v>0.66700000000000004</c:v>
                </c:pt>
                <c:pt idx="1">
                  <c:v>0.83299999999999996</c:v>
                </c:pt>
                <c:pt idx="2">
                  <c:v>1</c:v>
                </c:pt>
                <c:pt idx="3">
                  <c:v>0.38900000000000001</c:v>
                </c:pt>
                <c:pt idx="4">
                  <c:v>0.66700000000000004</c:v>
                </c:pt>
                <c:pt idx="5">
                  <c:v>0.55600000000000005</c:v>
                </c:pt>
                <c:pt idx="6">
                  <c:v>0.83299999999999996</c:v>
                </c:pt>
                <c:pt idx="7">
                  <c:v>0.77800000000000002</c:v>
                </c:pt>
                <c:pt idx="8">
                  <c:v>0.5</c:v>
                </c:pt>
                <c:pt idx="9">
                  <c:v>0.61099999999999999</c:v>
                </c:pt>
              </c:numCache>
            </c:numRef>
          </c:val>
          <c:extLst>
            <c:ext xmlns:c16="http://schemas.microsoft.com/office/drawing/2014/chart" uri="{C3380CC4-5D6E-409C-BE32-E72D297353CC}">
              <c16:uniqueId val="{00000012-D8D8-4E7B-9EC9-DFC73D7644CA}"/>
            </c:ext>
          </c:extLst>
        </c:ser>
        <c:dLbls>
          <c:dLblPos val="outEnd"/>
          <c:showLegendKey val="0"/>
          <c:showVal val="1"/>
          <c:showCatName val="0"/>
          <c:showSerName val="0"/>
          <c:showPercent val="0"/>
          <c:showBubbleSize val="0"/>
        </c:dLbls>
        <c:gapWidth val="25"/>
        <c:axId val="633840143"/>
        <c:axId val="633845551"/>
      </c:barChart>
      <c:catAx>
        <c:axId val="6338401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63384014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127F-4C1C-8AE0-11063FA29A6A}"/>
              </c:ext>
            </c:extLst>
          </c:dPt>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004-4FE3-A0AA-A2246B51532D}"/>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004-4FE3-A0AA-A2246B51532D}"/>
              </c:ext>
            </c:extLst>
          </c:dPt>
          <c:dLbls>
            <c:dLbl>
              <c:idx val="0"/>
              <c:tx>
                <c:rich>
                  <a:bodyPr/>
                  <a:lstStyle/>
                  <a:p>
                    <a:fld id="{AEEDCC8E-E9B5-47D6-B3B4-F1B69289993D}" type="VALUE">
                      <a:rPr lang="en-US">
                        <a:latin typeface="Franklin Gothic Book" panose="020B05030201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27F-4C1C-8AE0-11063FA29A6A}"/>
                </c:ext>
              </c:extLst>
            </c:dLbl>
            <c:dLbl>
              <c:idx val="1"/>
              <c:tx>
                <c:rich>
                  <a:bodyPr/>
                  <a:lstStyle/>
                  <a:p>
                    <a:fld id="{9AABD30F-7BCF-4CE7-B9A4-0BE93CD5721D}" type="VALUE">
                      <a:rPr lang="en-US">
                        <a:latin typeface="Franklin Gothic Book" panose="020B05030201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004-4FE3-A0AA-A2246B51532D}"/>
                </c:ext>
              </c:extLst>
            </c:dLbl>
            <c:dLbl>
              <c:idx val="2"/>
              <c:tx>
                <c:rich>
                  <a:bodyPr/>
                  <a:lstStyle/>
                  <a:p>
                    <a:fld id="{E5CC2EED-CF07-46B6-849A-5A67222E7C99}"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004-4FE3-A0AA-A2246B5153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Male</c:v>
                </c:pt>
                <c:pt idx="1">
                  <c:v>Female</c:v>
                </c:pt>
                <c:pt idx="2">
                  <c:v>Non-binary</c:v>
                </c:pt>
                <c:pt idx="3">
                  <c:v>Don't know</c:v>
                </c:pt>
              </c:strCache>
            </c:strRef>
          </c:cat>
          <c:val>
            <c:numRef>
              <c:f>Sheet1!$B$2:$B$5</c:f>
              <c:numCache>
                <c:formatCode>0%</c:formatCode>
                <c:ptCount val="4"/>
                <c:pt idx="0">
                  <c:v>0.249</c:v>
                </c:pt>
                <c:pt idx="1">
                  <c:v>0.69799999999999995</c:v>
                </c:pt>
                <c:pt idx="2">
                  <c:v>2E-3</c:v>
                </c:pt>
                <c:pt idx="3">
                  <c:v>5.1999999999999998E-2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004-4FE3-A0AA-A2246B51532D}"/>
            </c:ext>
          </c:extLst>
        </c:ser>
        <c:ser>
          <c:idx val="1"/>
          <c:order val="1"/>
          <c:tx>
            <c:strRef>
              <c:f>Sheet1!$C$1</c:f>
              <c:strCache>
                <c:ptCount val="1"/>
                <c:pt idx="0">
                  <c:v>North Dakota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Male</c:v>
                </c:pt>
                <c:pt idx="1">
                  <c:v>Female</c:v>
                </c:pt>
                <c:pt idx="2">
                  <c:v>Non-binary</c:v>
                </c:pt>
                <c:pt idx="3">
                  <c:v>Don't know</c:v>
                </c:pt>
              </c:strCache>
            </c:strRef>
          </c:cat>
          <c:val>
            <c:numRef>
              <c:f>Sheet1!$C$2:$C$5</c:f>
              <c:numCache>
                <c:formatCode>0%</c:formatCode>
                <c:ptCount val="4"/>
                <c:pt idx="0">
                  <c:v>0.20799999999999999</c:v>
                </c:pt>
                <c:pt idx="1">
                  <c:v>0.73</c:v>
                </c:pt>
                <c:pt idx="2">
                  <c:v>0</c:v>
                </c:pt>
                <c:pt idx="3">
                  <c:v>6.2E-2</c:v>
                </c:pt>
              </c:numCache>
            </c:numRef>
          </c:val>
          <c:extLst>
            <c:ext xmlns:c16="http://schemas.microsoft.com/office/drawing/2014/chart" uri="{C3380CC4-5D6E-409C-BE32-E72D297353CC}">
              <c16:uniqueId val="{00000008-E963-484C-BBDA-A4A546ED7644}"/>
            </c:ext>
          </c:extLst>
        </c:ser>
        <c:dLbls>
          <c:dLblPos val="outEnd"/>
          <c:showLegendKey val="0"/>
          <c:showVal val="1"/>
          <c:showCatName val="0"/>
          <c:showSerName val="0"/>
          <c:showPercent val="0"/>
          <c:showBubbleSize val="0"/>
        </c:dLbls>
        <c:gapWidth val="100"/>
        <c:axId val="633840143"/>
        <c:axId val="633845551"/>
      </c:barChart>
      <c:catAx>
        <c:axId val="633840143"/>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0"/>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33840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dirty="0"/>
              <a:t>STATE</a:t>
            </a:r>
          </a:p>
        </c:rich>
      </c:tx>
      <c:layout>
        <c:manualLayout>
          <c:xMode val="edge"/>
          <c:yMode val="edge"/>
          <c:x val="0.4560576881064915"/>
          <c:y val="4.4663488525516021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32212420815819"/>
          <c:y val="0.1301915038397978"/>
          <c:w val="0.61355771318058927"/>
          <c:h val="0.75558496160202193"/>
        </c:manualLayout>
      </c:layout>
      <c:pieChart>
        <c:varyColors val="1"/>
        <c:ser>
          <c:idx val="0"/>
          <c:order val="0"/>
          <c:tx>
            <c:strRef>
              <c:f>Sheet1!$B$1</c:f>
              <c:strCache>
                <c:ptCount val="1"/>
                <c:pt idx="0">
                  <c:v>% Agencies</c:v>
                </c:pt>
              </c:strCache>
            </c:strRef>
          </c:tx>
          <c:spPr>
            <a:ln cap="rnd">
              <a:solidFill>
                <a:schemeClr val="bg1"/>
              </a:solidFill>
            </a:ln>
          </c:spPr>
          <c:dPt>
            <c:idx val="0"/>
            <c:bubble3D val="0"/>
            <c:spPr>
              <a:solidFill>
                <a:srgbClr val="316234"/>
              </a:solidFill>
              <a:ln w="19050" cap="rnd">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BD4-45D2-B9F3-6E5094172764}"/>
              </c:ext>
            </c:extLst>
          </c:dPt>
          <c:dPt>
            <c:idx val="1"/>
            <c:bubble3D val="0"/>
            <c:spPr>
              <a:solidFill>
                <a:srgbClr val="6C924C"/>
              </a:solidFill>
              <a:ln w="19050" cap="rnd">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BD4-45D2-B9F3-6E5094172764}"/>
              </c:ext>
            </c:extLst>
          </c:dPt>
          <c:dPt>
            <c:idx val="2"/>
            <c:bubble3D val="0"/>
            <c:spPr>
              <a:solidFill>
                <a:srgbClr val="8EBEBE"/>
              </a:solidFill>
              <a:ln w="19050" cap="rnd">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BD4-45D2-B9F3-6E5094172764}"/>
              </c:ext>
            </c:extLst>
          </c:dPt>
          <c:dPt>
            <c:idx val="3"/>
            <c:bubble3D val="0"/>
            <c:spPr>
              <a:solidFill>
                <a:schemeClr val="accent2"/>
              </a:solidFill>
              <a:ln w="19050" cap="rnd">
                <a:solidFill>
                  <a:schemeClr val="bg1"/>
                </a:solid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BD4-45D2-B9F3-6E5094172764}"/>
              </c:ext>
            </c:extLst>
          </c:dPt>
          <c:dLbls>
            <c:dLbl>
              <c:idx val="0"/>
              <c:tx>
                <c:rich>
                  <a:bodyPr/>
                  <a:lstStyle/>
                  <a:p>
                    <a:fld id="{14559671-7E34-4318-B835-D6C61A5D9DB4}" type="VALUE">
                      <a:rPr lang="en-US" b="0" i="0" baseline="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xmlns:c16="http://schemas.microsoft.com/office/drawing/2014/chart" xmlns:c15="http://schemas.microsoft.com/office/drawing/2012/chart" xmlns:c16r3="http://schemas.microsoft.com/office/drawing/2017/03/chart" xmlns:c14="http://schemas.microsoft.com/office/drawing/2007/8/2/chart" xmlns:mc="http://schemas.openxmlformats.org/markup-compatibility/2006">
                <c:ext xmlns:c15="http://schemas.microsoft.com/office/drawing/2012/chart" uri="{CE6537A1-D6FC-4f65-9D91-7224C49458BB}">
                  <c15:dlblFieldTable/>
                  <c15:showDataLabelsRange val="0"/>
                </c:ext>
                <c:ext xmlns:c16="http://schemas.microsoft.com/office/drawing/2014/chart" uri="{C3380CC4-5D6E-409C-BE32-E72D297353CC}">
                  <c16:uniqueId val="{00000001-1BD4-45D2-B9F3-6E5094172764}"/>
                </c:ext>
              </c:extLst>
            </c:dLbl>
            <c:dLbl>
              <c:idx val="1"/>
              <c:tx>
                <c:rich>
                  <a:bodyPr/>
                  <a:lstStyle/>
                  <a:p>
                    <a:fld id="{3DF00C9A-0281-4A9E-9097-2EF239B69867}" type="VALUE">
                      <a:rPr lang="en-US" b="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BD4-45D2-B9F3-6E5094172764}"/>
                </c:ext>
              </c:extLst>
            </c:dLbl>
            <c:dLbl>
              <c:idx val="2"/>
              <c:tx>
                <c:rich>
                  <a:bodyPr/>
                  <a:lstStyle/>
                  <a:p>
                    <a:fld id="{97CC26D9-C8A9-4295-B4C8-35047B3D6D64}" type="VALUE">
                      <a:rPr lang="en-US" b="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BD4-45D2-B9F3-6E5094172764}"/>
                </c:ext>
              </c:extLst>
            </c:dLbl>
            <c:dLbl>
              <c:idx val="3"/>
              <c:tx>
                <c:rich>
                  <a:bodyPr/>
                  <a:lstStyle/>
                  <a:p>
                    <a:fld id="{C527EF08-B738-4949-900E-3E574360E262}" type="VALUE">
                      <a:rPr lang="en-US" b="0">
                        <a:latin typeface="Franklin Gothic Book" panose="020B05030201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BD4-45D2-B9F3-6E5094172764}"/>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Sheet1!$A$2:$A$5</c:f>
              <c:strCache>
                <c:ptCount val="4"/>
                <c:pt idx="0">
                  <c:v>1-20 DSPs</c:v>
                </c:pt>
                <c:pt idx="1">
                  <c:v>21-40 DSPs</c:v>
                </c:pt>
                <c:pt idx="2">
                  <c:v>41-60 DSPs</c:v>
                </c:pt>
                <c:pt idx="3">
                  <c:v>60+ DSPs</c:v>
                </c:pt>
              </c:strCache>
            </c:strRef>
          </c:cat>
          <c:val>
            <c:numRef>
              <c:f>Sheet1!$B$2:$B$5</c:f>
              <c:numCache>
                <c:formatCode>0%</c:formatCode>
                <c:ptCount val="4"/>
                <c:pt idx="0">
                  <c:v>0.158</c:v>
                </c:pt>
                <c:pt idx="1">
                  <c:v>0</c:v>
                </c:pt>
                <c:pt idx="2">
                  <c:v>0.105</c:v>
                </c:pt>
                <c:pt idx="3">
                  <c:v>0.73699999999999999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BD4-45D2-B9F3-6E5094172764}"/>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NCI-IDD Avg.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3A-4275-A0E2-DEAC370895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3A-4275-A0E2-DEAC370895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3A-4275-A0E2-DEAC370895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3A-4275-A0E2-DEAC370895D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1 -20 DSPs</c:v>
                </c:pt>
                <c:pt idx="1">
                  <c:v>21 -40 DSPs</c:v>
                </c:pt>
                <c:pt idx="2">
                  <c:v>41 -60 DSPs</c:v>
                </c:pt>
                <c:pt idx="3">
                  <c:v>61+ DSPs</c:v>
                </c:pt>
              </c:strCache>
            </c:strRef>
          </c:cat>
          <c:val>
            <c:numRef>
              <c:f>Sheet1!$B$2:$B$5</c:f>
              <c:numCache>
                <c:formatCode>0%</c:formatCode>
                <c:ptCount val="4"/>
                <c:pt idx="0">
                  <c:v>0.42099999999999999</c:v>
                </c:pt>
                <c:pt idx="1">
                  <c:v>0.17599999999999999</c:v>
                </c:pt>
                <c:pt idx="2">
                  <c:v>9.6000000000000002E-2</c:v>
                </c:pt>
                <c:pt idx="3">
                  <c:v>0.307</c:v>
                </c:pt>
              </c:numCache>
            </c:numRef>
          </c:val>
          <c:extLst>
            <c:ext xmlns:c16="http://schemas.microsoft.com/office/drawing/2014/chart" uri="{C3380CC4-5D6E-409C-BE32-E72D297353CC}">
              <c16:uniqueId val="{00000000-F6EC-475F-9D16-838056885C1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NCI-IDD Avg.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0%</c:formatCode>
                <c:ptCount val="1"/>
                <c:pt idx="0">
                  <c:v>0.497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490A-42BF-BC10-46740AF3BEB1}"/>
            </c:ext>
          </c:extLst>
        </c:ser>
        <c:ser>
          <c:idx val="1"/>
          <c:order val="1"/>
          <c:tx>
            <c:strRef>
              <c:f>Sheet1!$C$1</c:f>
              <c:strCache>
                <c:ptCount val="1"/>
                <c:pt idx="0">
                  <c:v>North Dakota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0%</c:formatCode>
                <c:ptCount val="1"/>
                <c:pt idx="0">
                  <c:v>0.78900000000000003</c:v>
                </c:pt>
              </c:numCache>
            </c:numRef>
          </c:val>
          <c:extLst>
            <c:ext xmlns:c16="http://schemas.microsoft.com/office/drawing/2014/chart" uri="{C3380CC4-5D6E-409C-BE32-E72D297353CC}">
              <c16:uniqueId val="{00000004-BB54-47EA-A1DB-DE0556A46458}"/>
            </c:ext>
          </c:extLst>
        </c:ser>
        <c:dLbls>
          <c:dLblPos val="outEnd"/>
          <c:showLegendKey val="0"/>
          <c:showVal val="1"/>
          <c:showCatName val="0"/>
          <c:showSerName val="0"/>
          <c:showPercent val="0"/>
          <c:showBubbleSize val="0"/>
        </c:dLbls>
        <c:gapWidth val="100"/>
        <c:overlap val="-24"/>
        <c:axId val="633840143"/>
        <c:axId val="633845551"/>
      </c:barChart>
      <c:catAx>
        <c:axId val="63384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NCI-IDD Avg.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Mean</c:v>
                </c:pt>
              </c:strCache>
            </c:strRef>
          </c:cat>
          <c:val>
            <c:numRef>
              <c:f>Sheet1!$B$2</c:f>
              <c:numCache>
                <c:formatCode>0%</c:formatCode>
                <c:ptCount val="1"/>
                <c:pt idx="0">
                  <c:v>0.40899999999999997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490A-42BF-BC10-46740AF3BEB1}"/>
            </c:ext>
          </c:extLst>
        </c:ser>
        <c:ser>
          <c:idx val="1"/>
          <c:order val="1"/>
          <c:tx>
            <c:strRef>
              <c:f>Sheet1!$C$1</c:f>
              <c:strCache>
                <c:ptCount val="1"/>
                <c:pt idx="0">
                  <c:v>North Dakota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Mean</c:v>
                </c:pt>
              </c:strCache>
            </c:strRef>
          </c:cat>
          <c:val>
            <c:numRef>
              <c:f>Sheet1!$C$2</c:f>
              <c:numCache>
                <c:formatCode>0%</c:formatCode>
                <c:ptCount val="1"/>
                <c:pt idx="0">
                  <c:v>0.53600000000000003</c:v>
                </c:pt>
              </c:numCache>
            </c:numRef>
          </c:val>
          <c:extLst>
            <c:ext xmlns:c16="http://schemas.microsoft.com/office/drawing/2014/chart" uri="{C3380CC4-5D6E-409C-BE32-E72D297353CC}">
              <c16:uniqueId val="{00000004-BB54-47EA-A1DB-DE0556A46458}"/>
            </c:ext>
          </c:extLst>
        </c:ser>
        <c:dLbls>
          <c:dLblPos val="outEnd"/>
          <c:showLegendKey val="0"/>
          <c:showVal val="1"/>
          <c:showCatName val="0"/>
          <c:showSerName val="0"/>
          <c:showPercent val="0"/>
          <c:showBubbleSize val="0"/>
        </c:dLbls>
        <c:gapWidth val="100"/>
        <c:overlap val="-24"/>
        <c:axId val="633840143"/>
        <c:axId val="633845551"/>
      </c:barChart>
      <c:catAx>
        <c:axId val="63384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NCI-IDD Avg.</c:v>
                </c:pt>
              </c:strCache>
            </c:strRef>
          </c:tx>
          <c:spPr>
            <a:solidFill>
              <a:schemeClr val="bg2">
                <a:lumMod val="75000"/>
              </a:schemeClr>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2486-4E3D-830F-11C51BC85230}"/>
              </c:ext>
            </c:extLst>
          </c:dPt>
          <c:dPt>
            <c:idx val="1"/>
            <c:invertIfNegative val="0"/>
            <c:bubble3D val="0"/>
            <c:spPr>
              <a:solidFill>
                <a:schemeClr val="bg2">
                  <a:lumMod val="75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486-4E3D-830F-11C51BC8523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Full-time Vacancy Rate</c:v>
                </c:pt>
                <c:pt idx="1">
                  <c:v>Part-time Vacancy Rate</c:v>
                </c:pt>
              </c:strCache>
            </c:strRef>
          </c:cat>
          <c:val>
            <c:numRef>
              <c:f>Sheet1!$B$2:$B$3</c:f>
              <c:numCache>
                <c:formatCode>0%</c:formatCode>
                <c:ptCount val="2"/>
                <c:pt idx="0">
                  <c:v>0.153</c:v>
                </c:pt>
                <c:pt idx="1">
                  <c:v>0.17899999999999999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486-4E3D-830F-11C51BC85230}"/>
            </c:ext>
          </c:extLst>
        </c:ser>
        <c:ser>
          <c:idx val="1"/>
          <c:order val="1"/>
          <c:tx>
            <c:strRef>
              <c:f>Sheet1!$C$1</c:f>
              <c:strCache>
                <c:ptCount val="1"/>
                <c:pt idx="0">
                  <c:v>STATE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Full-time Vacancy Rate</c:v>
                </c:pt>
                <c:pt idx="1">
                  <c:v>Part-time Vacancy Rate</c:v>
                </c:pt>
              </c:strCache>
            </c:strRef>
          </c:cat>
          <c:val>
            <c:numRef>
              <c:f>Sheet1!$C$2:$C$3</c:f>
              <c:numCache>
                <c:formatCode>0%</c:formatCode>
                <c:ptCount val="2"/>
                <c:pt idx="0">
                  <c:v>0.16700000000000001</c:v>
                </c:pt>
                <c:pt idx="1">
                  <c:v>0.224</c:v>
                </c:pt>
              </c:numCache>
            </c:numRef>
          </c:val>
          <c:extLst>
            <c:ext xmlns:c16="http://schemas.microsoft.com/office/drawing/2014/chart" uri="{C3380CC4-5D6E-409C-BE32-E72D297353CC}">
              <c16:uniqueId val="{00000004-7696-4691-AAC5-3F7D363E4F2A}"/>
            </c:ext>
          </c:extLst>
        </c:ser>
        <c:dLbls>
          <c:dLblPos val="inEnd"/>
          <c:showLegendKey val="0"/>
          <c:showVal val="1"/>
          <c:showCatName val="0"/>
          <c:showSerName val="0"/>
          <c:showPercent val="0"/>
          <c:showBubbleSize val="0"/>
        </c:dLbls>
        <c:gapWidth val="25"/>
        <c:axId val="633840143"/>
        <c:axId val="633845551"/>
      </c:barChart>
      <c:catAx>
        <c:axId val="6338401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3845551"/>
        <c:crosses val="autoZero"/>
        <c:auto val="1"/>
        <c:lblAlgn val="ctr"/>
        <c:lblOffset val="100"/>
        <c:noMultiLvlLbl val="0"/>
      </c:catAx>
      <c:valAx>
        <c:axId val="633845551"/>
        <c:scaling>
          <c:orientation val="minMax"/>
        </c:scaling>
        <c:delete val="1"/>
        <c:axPos val="t"/>
        <c:numFmt formatCode="0%" sourceLinked="1"/>
        <c:majorTickMark val="none"/>
        <c:minorTickMark val="none"/>
        <c:tickLblPos val="nextTo"/>
        <c:crossAx val="633840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b="0" dirty="0">
                <a:latin typeface="Franklin Gothic Book" panose="020B0503020102020204" pitchFamily="34" charset="0"/>
              </a:rPr>
              <a:t>DSP</a:t>
            </a:r>
            <a:r>
              <a:rPr lang="en-US" b="0" baseline="0" dirty="0">
                <a:latin typeface="Franklin Gothic Book" panose="020B0503020102020204" pitchFamily="34" charset="0"/>
              </a:rPr>
              <a:t> t</a:t>
            </a:r>
            <a:r>
              <a:rPr lang="en-US" b="0" dirty="0">
                <a:latin typeface="Franklin Gothic Book" panose="020B0503020102020204" pitchFamily="34" charset="0"/>
              </a:rPr>
              <a:t>enure range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&lt;6 months</c:v>
                </c:pt>
              </c:strCache>
            </c:strRef>
          </c:tx>
          <c:spPr>
            <a:solidFill>
              <a:srgbClr val="8EBEB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2022 [NCI-IDD Avg.]</c:v>
                </c:pt>
                <c:pt idx="1">
                  <c:v>Percentage of DSPs on payroll as of Dec. 31, 20221 [North Dakot}</c:v>
                </c:pt>
              </c:strCache>
            </c:strRef>
          </c:cat>
          <c:val>
            <c:numRef>
              <c:f>Sheet1!$B$2:$B$3</c:f>
              <c:numCache>
                <c:formatCode>0%</c:formatCode>
                <c:ptCount val="2"/>
                <c:pt idx="0">
                  <c:v>0.19</c:v>
                </c:pt>
                <c:pt idx="1">
                  <c:v>0.14599999999999999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7D5-4D7F-ACF9-5171568FA7D4}"/>
            </c:ext>
          </c:extLst>
        </c:ser>
        <c:ser>
          <c:idx val="1"/>
          <c:order val="1"/>
          <c:tx>
            <c:strRef>
              <c:f>Sheet1!$C$1</c:f>
              <c:strCache>
                <c:ptCount val="1"/>
                <c:pt idx="0">
                  <c:v>6-12 months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2022 [NCI-IDD Avg.]</c:v>
                </c:pt>
                <c:pt idx="1">
                  <c:v>Percentage of DSPs on payroll as of Dec. 31, 20221 [North Dakot}</c:v>
                </c:pt>
              </c:strCache>
            </c:strRef>
          </c:cat>
          <c:val>
            <c:numRef>
              <c:f>Sheet1!$C$2:$C$3</c:f>
              <c:numCache>
                <c:formatCode>0%</c:formatCode>
                <c:ptCount val="2"/>
                <c:pt idx="0">
                  <c:v>0.17399999999999999</c:v>
                </c:pt>
                <c:pt idx="1">
                  <c:v>0.14699999999999999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7D5-4D7F-ACF9-5171568FA7D4}"/>
            </c:ext>
          </c:extLst>
        </c:ser>
        <c:ser>
          <c:idx val="2"/>
          <c:order val="2"/>
          <c:tx>
            <c:strRef>
              <c:f>Sheet1!$D$1</c:f>
              <c:strCache>
                <c:ptCount val="1"/>
                <c:pt idx="0">
                  <c:v>12-24 months</c:v>
                </c:pt>
              </c:strCache>
            </c:strRef>
          </c:tx>
          <c:spPr>
            <a:solidFill>
              <a:srgbClr val="31623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2022 [NCI-IDD Avg.]</c:v>
                </c:pt>
                <c:pt idx="1">
                  <c:v>Percentage of DSPs on payroll as of Dec. 31, 20221 [North Dakot}</c:v>
                </c:pt>
              </c:strCache>
            </c:strRef>
          </c:cat>
          <c:val>
            <c:numRef>
              <c:f>Sheet1!$D$2:$D$3</c:f>
              <c:numCache>
                <c:formatCode>0%</c:formatCode>
                <c:ptCount val="2"/>
                <c:pt idx="0">
                  <c:v>0.16200000000000001</c:v>
                </c:pt>
                <c:pt idx="1">
                  <c:v>0.14299999999999999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7D5-4D7F-ACF9-5171568FA7D4}"/>
            </c:ext>
          </c:extLst>
        </c:ser>
        <c:ser>
          <c:idx val="3"/>
          <c:order val="3"/>
          <c:tx>
            <c:strRef>
              <c:f>Sheet1!$E$1</c:f>
              <c:strCache>
                <c:ptCount val="1"/>
                <c:pt idx="0">
                  <c:v>24-36 months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2022 [NCI-IDD Avg.]</c:v>
                </c:pt>
                <c:pt idx="1">
                  <c:v>Percentage of DSPs on payroll as of Dec. 31, 20221 [North Dakot}</c:v>
                </c:pt>
              </c:strCache>
            </c:strRef>
          </c:cat>
          <c:val>
            <c:numRef>
              <c:f>Sheet1!$E$2:$E$3</c:f>
              <c:numCache>
                <c:formatCode>0%</c:formatCode>
                <c:ptCount val="2"/>
                <c:pt idx="0">
                  <c:v>0.107</c:v>
                </c:pt>
                <c:pt idx="1">
                  <c:v>0.122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7D5-4D7F-ACF9-5171568FA7D4}"/>
            </c:ext>
          </c:extLst>
        </c:ser>
        <c:ser>
          <c:idx val="4"/>
          <c:order val="4"/>
          <c:tx>
            <c:strRef>
              <c:f>Sheet1!$F$1</c:f>
              <c:strCache>
                <c:ptCount val="1"/>
                <c:pt idx="0">
                  <c:v>&gt;36 months</c:v>
                </c:pt>
              </c:strCache>
            </c:strRef>
          </c:tx>
          <c:spPr>
            <a:solidFill>
              <a:srgbClr val="6C924C"/>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on payroll as of Dec. 31, 2022 [NCI-IDD Avg.]</c:v>
                </c:pt>
                <c:pt idx="1">
                  <c:v>Percentage of DSPs on payroll as of Dec. 31, 20221 [North Dakot}</c:v>
                </c:pt>
              </c:strCache>
            </c:strRef>
          </c:cat>
          <c:val>
            <c:numRef>
              <c:f>Sheet1!$F$2:$F$3</c:f>
              <c:numCache>
                <c:formatCode>0%</c:formatCode>
                <c:ptCount val="2"/>
                <c:pt idx="0">
                  <c:v>0.36699999999999999</c:v>
                </c:pt>
                <c:pt idx="1">
                  <c:v>0.442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7D5-4D7F-ACF9-5171568FA7D4}"/>
            </c:ext>
          </c:extLst>
        </c:ser>
        <c:dLbls>
          <c:dLblPos val="outEnd"/>
          <c:showLegendKey val="0"/>
          <c:showVal val="1"/>
          <c:showCatName val="0"/>
          <c:showSerName val="0"/>
          <c:showPercent val="0"/>
          <c:showBubbleSize val="0"/>
        </c:dLbls>
        <c:gapWidth val="200"/>
        <c:overlap val="-15"/>
        <c:axId val="1049876975"/>
        <c:axId val="1049882799"/>
      </c:barChart>
      <c:catAx>
        <c:axId val="104987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82799"/>
        <c:crosses val="autoZero"/>
        <c:auto val="1"/>
        <c:lblAlgn val="ctr"/>
        <c:lblOffset val="100"/>
        <c:noMultiLvlLbl val="0"/>
      </c:catAx>
      <c:valAx>
        <c:axId val="104988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769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b="0" dirty="0">
                <a:latin typeface="Franklin Gothic Book" panose="020B0503020102020204" pitchFamily="34" charset="0"/>
              </a:rPr>
              <a:t>DSP</a:t>
            </a:r>
            <a:r>
              <a:rPr lang="en-US" b="0" baseline="0" dirty="0">
                <a:latin typeface="Franklin Gothic Book" panose="020B0503020102020204" pitchFamily="34" charset="0"/>
              </a:rPr>
              <a:t> t</a:t>
            </a:r>
            <a:r>
              <a:rPr lang="en-US" b="0" dirty="0">
                <a:latin typeface="Franklin Gothic Book" panose="020B0503020102020204" pitchFamily="34" charset="0"/>
              </a:rPr>
              <a:t>enure range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&lt;6 months</c:v>
                </c:pt>
              </c:strCache>
            </c:strRef>
          </c:tx>
          <c:spPr>
            <a:solidFill>
              <a:srgbClr val="8EBEBE"/>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2022 [NCI-IDD Avg.]</c:v>
                </c:pt>
                <c:pt idx="1">
                  <c:v>Percentage of DSPs separated in 2022 [North Dakota]</c:v>
                </c:pt>
              </c:strCache>
            </c:strRef>
          </c:cat>
          <c:val>
            <c:numRef>
              <c:f>Sheet1!$B$2:$B$3</c:f>
              <c:numCache>
                <c:formatCode>0%</c:formatCode>
                <c:ptCount val="2"/>
                <c:pt idx="0">
                  <c:v>0.41399999999999998</c:v>
                </c:pt>
                <c:pt idx="1">
                  <c:v>0.39300000000000002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7D5-4D7F-ACF9-5171568FA7D4}"/>
            </c:ext>
          </c:extLst>
        </c:ser>
        <c:ser>
          <c:idx val="1"/>
          <c:order val="1"/>
          <c:tx>
            <c:strRef>
              <c:f>Sheet1!$C$1</c:f>
              <c:strCache>
                <c:ptCount val="1"/>
                <c:pt idx="0">
                  <c:v>6-12 months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2022 [NCI-IDD Avg.]</c:v>
                </c:pt>
                <c:pt idx="1">
                  <c:v>Percentage of DSPs separated in 2022 [North Dakota]</c:v>
                </c:pt>
              </c:strCache>
            </c:strRef>
          </c:cat>
          <c:val>
            <c:numRef>
              <c:f>Sheet1!$C$2:$C$3</c:f>
              <c:numCache>
                <c:formatCode>0%</c:formatCode>
                <c:ptCount val="2"/>
                <c:pt idx="0">
                  <c:v>0.21199999999999999</c:v>
                </c:pt>
                <c:pt idx="1">
                  <c:v>0.217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7D5-4D7F-ACF9-5171568FA7D4}"/>
            </c:ext>
          </c:extLst>
        </c:ser>
        <c:ser>
          <c:idx val="2"/>
          <c:order val="2"/>
          <c:tx>
            <c:strRef>
              <c:f>Sheet1!$D$1</c:f>
              <c:strCache>
                <c:ptCount val="1"/>
                <c:pt idx="0">
                  <c:v>12-24 months</c:v>
                </c:pt>
              </c:strCache>
            </c:strRef>
          </c:tx>
          <c:spPr>
            <a:solidFill>
              <a:srgbClr val="31623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2022 [NCI-IDD Avg.]</c:v>
                </c:pt>
                <c:pt idx="1">
                  <c:v>Percentage of DSPs separated in 2022 [North Dakota]</c:v>
                </c:pt>
              </c:strCache>
            </c:strRef>
          </c:cat>
          <c:val>
            <c:numRef>
              <c:f>Sheet1!$D$2:$D$3</c:f>
              <c:numCache>
                <c:formatCode>0%</c:formatCode>
                <c:ptCount val="2"/>
                <c:pt idx="0">
                  <c:v>0.14000000000000001</c:v>
                </c:pt>
                <c:pt idx="1">
                  <c:v>0.11899999999999999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7D5-4D7F-ACF9-5171568FA7D4}"/>
            </c:ext>
          </c:extLst>
        </c:ser>
        <c:ser>
          <c:idx val="3"/>
          <c:order val="3"/>
          <c:tx>
            <c:strRef>
              <c:f>Sheet1!$E$1</c:f>
              <c:strCache>
                <c:ptCount val="1"/>
                <c:pt idx="0">
                  <c:v>24-36 months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2022 [NCI-IDD Avg.]</c:v>
                </c:pt>
                <c:pt idx="1">
                  <c:v>Percentage of DSPs separated in 2022 [North Dakota]</c:v>
                </c:pt>
              </c:strCache>
            </c:strRef>
          </c:cat>
          <c:val>
            <c:numRef>
              <c:f>Sheet1!$E$2:$E$3</c:f>
              <c:numCache>
                <c:formatCode>0%</c:formatCode>
                <c:ptCount val="2"/>
                <c:pt idx="0">
                  <c:v>7.8E-2</c:v>
                </c:pt>
                <c:pt idx="1">
                  <c:v>7.6999999999999999E-2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7D5-4D7F-ACF9-5171568FA7D4}"/>
            </c:ext>
          </c:extLst>
        </c:ser>
        <c:ser>
          <c:idx val="4"/>
          <c:order val="4"/>
          <c:tx>
            <c:strRef>
              <c:f>Sheet1!$F$1</c:f>
              <c:strCache>
                <c:ptCount val="1"/>
                <c:pt idx="0">
                  <c:v>&gt;36 months</c:v>
                </c:pt>
              </c:strCache>
            </c:strRef>
          </c:tx>
          <c:spPr>
            <a:solidFill>
              <a:srgbClr val="6C924C"/>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Percentage of DSPs separated in 2022 [NCI-IDD Avg.]</c:v>
                </c:pt>
                <c:pt idx="1">
                  <c:v>Percentage of DSPs separated in 2022 [North Dakota]</c:v>
                </c:pt>
              </c:strCache>
            </c:strRef>
          </c:cat>
          <c:val>
            <c:numRef>
              <c:f>Sheet1!$F$2:$F$3</c:f>
              <c:numCache>
                <c:formatCode>0%</c:formatCode>
                <c:ptCount val="2"/>
                <c:pt idx="0">
                  <c:v>0.158</c:v>
                </c:pt>
                <c:pt idx="1">
                  <c:v>0.19400000000000001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7D5-4D7F-ACF9-5171568FA7D4}"/>
            </c:ext>
          </c:extLst>
        </c:ser>
        <c:dLbls>
          <c:dLblPos val="outEnd"/>
          <c:showLegendKey val="0"/>
          <c:showVal val="1"/>
          <c:showCatName val="0"/>
          <c:showSerName val="0"/>
          <c:showPercent val="0"/>
          <c:showBubbleSize val="0"/>
        </c:dLbls>
        <c:gapWidth val="200"/>
        <c:overlap val="-15"/>
        <c:axId val="1049876975"/>
        <c:axId val="1049882799"/>
      </c:barChart>
      <c:catAx>
        <c:axId val="104987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82799"/>
        <c:crosses val="autoZero"/>
        <c:auto val="1"/>
        <c:lblAlgn val="ctr"/>
        <c:lblOffset val="100"/>
        <c:noMultiLvlLbl val="0"/>
      </c:catAx>
      <c:valAx>
        <c:axId val="1049882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98769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4CD94-682B-44A3-BCC2-867C00F37C2D}"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9A9775A-360C-4159-BC54-4BE400CE526B}">
      <dgm:prSet custT="1"/>
      <dgm:spPr/>
      <dgm:t>
        <a:bodyPr/>
        <a:lstStyle/>
        <a:p>
          <a:pPr>
            <a:lnSpc>
              <a:spcPct val="100000"/>
            </a:lnSpc>
            <a:defRPr b="1"/>
          </a:pPr>
          <a:r>
            <a:rPr lang="en-US" sz="2400" dirty="0"/>
            <a:t>Demand for home-based care increases demand for quality DSP workforce;  federal regulations  impact further</a:t>
          </a:r>
        </a:p>
      </dgm:t>
    </dgm:pt>
    <dgm:pt modelId="{4C2F3F98-5451-4668-81D3-53C9F92F6603}" type="parTrans" cxnId="{DB6DC606-9283-49FD-BFE9-7DF44E9E91DF}">
      <dgm:prSet/>
      <dgm:spPr/>
      <dgm:t>
        <a:bodyPr/>
        <a:lstStyle/>
        <a:p>
          <a:endParaRPr lang="en-US"/>
        </a:p>
      </dgm:t>
    </dgm:pt>
    <dgm:pt modelId="{552F8208-367A-4A64-AD25-B605E10F2A58}" type="sibTrans" cxnId="{DB6DC606-9283-49FD-BFE9-7DF44E9E91DF}">
      <dgm:prSet/>
      <dgm:spPr/>
      <dgm:t>
        <a:bodyPr/>
        <a:lstStyle/>
        <a:p>
          <a:endParaRPr lang="en-US"/>
        </a:p>
      </dgm:t>
    </dgm:pt>
    <dgm:pt modelId="{41863760-DB24-49C9-B171-80E6A98A9C6C}">
      <dgm:prSet custT="1"/>
      <dgm:spPr/>
      <dgm:t>
        <a:bodyPr/>
        <a:lstStyle/>
        <a:p>
          <a:pPr>
            <a:lnSpc>
              <a:spcPct val="100000"/>
            </a:lnSpc>
            <a:defRPr b="1"/>
          </a:pPr>
          <a:r>
            <a:rPr lang="en-US" sz="2400" dirty="0"/>
            <a:t>Aging population also require direct support- competing for the same workers</a:t>
          </a:r>
        </a:p>
      </dgm:t>
    </dgm:pt>
    <dgm:pt modelId="{49EA13B1-238D-4523-BA4E-D9B3E3A48A06}" type="parTrans" cxnId="{92C99863-09A4-4129-91B0-8500B1329780}">
      <dgm:prSet/>
      <dgm:spPr/>
      <dgm:t>
        <a:bodyPr/>
        <a:lstStyle/>
        <a:p>
          <a:endParaRPr lang="en-US"/>
        </a:p>
      </dgm:t>
    </dgm:pt>
    <dgm:pt modelId="{3FBDB119-65C8-4133-BABB-F40B22AF56A9}" type="sibTrans" cxnId="{92C99863-09A4-4129-91B0-8500B1329780}">
      <dgm:prSet/>
      <dgm:spPr/>
      <dgm:t>
        <a:bodyPr/>
        <a:lstStyle/>
        <a:p>
          <a:endParaRPr lang="en-US"/>
        </a:p>
      </dgm:t>
    </dgm:pt>
    <dgm:pt modelId="{EA919CB0-5BA0-4E69-9720-988CE4A5085E}">
      <dgm:prSet custT="1"/>
      <dgm:spPr/>
      <dgm:t>
        <a:bodyPr/>
        <a:lstStyle/>
        <a:p>
          <a:pPr>
            <a:lnSpc>
              <a:spcPct val="100000"/>
            </a:lnSpc>
            <a:defRPr b="1"/>
          </a:pPr>
          <a:r>
            <a:rPr lang="en-US" sz="2400" dirty="0"/>
            <a:t>High vacancy rates/turnover rates impact service delivery – staffing ratios, access, trust and  delays in progress </a:t>
          </a:r>
        </a:p>
      </dgm:t>
    </dgm:pt>
    <dgm:pt modelId="{DA50D7F5-BE54-404E-ABDB-90953D927F67}" type="parTrans" cxnId="{5DC7A11A-106E-4329-886F-051E40CFF764}">
      <dgm:prSet/>
      <dgm:spPr/>
      <dgm:t>
        <a:bodyPr/>
        <a:lstStyle/>
        <a:p>
          <a:endParaRPr lang="en-US"/>
        </a:p>
      </dgm:t>
    </dgm:pt>
    <dgm:pt modelId="{9D41E331-8D1F-4753-8B6C-B0BB1263F1B5}" type="sibTrans" cxnId="{5DC7A11A-106E-4329-886F-051E40CFF764}">
      <dgm:prSet/>
      <dgm:spPr/>
      <dgm:t>
        <a:bodyPr/>
        <a:lstStyle/>
        <a:p>
          <a:endParaRPr lang="en-US"/>
        </a:p>
      </dgm:t>
    </dgm:pt>
    <dgm:pt modelId="{AD127B40-1BD3-4242-B093-F1B732FBDA86}">
      <dgm:prSet custT="1"/>
      <dgm:spPr/>
      <dgm:t>
        <a:bodyPr/>
        <a:lstStyle/>
        <a:p>
          <a:pPr>
            <a:lnSpc>
              <a:spcPct val="100000"/>
            </a:lnSpc>
            <a:defRPr b="1"/>
          </a:pPr>
          <a:r>
            <a:rPr lang="en-US" sz="2400" dirty="0"/>
            <a:t>High turnover rates: extra incurred costs to providers</a:t>
          </a:r>
        </a:p>
        <a:p>
          <a:pPr>
            <a:lnSpc>
              <a:spcPct val="100000"/>
            </a:lnSpc>
            <a:defRPr b="1"/>
          </a:pPr>
          <a:r>
            <a:rPr lang="en-US" sz="1400" b="0" dirty="0"/>
            <a:t>Recruitment costs </a:t>
          </a:r>
        </a:p>
        <a:p>
          <a:pPr>
            <a:lnSpc>
              <a:spcPct val="100000"/>
            </a:lnSpc>
          </a:pPr>
          <a:r>
            <a:rPr lang="en-US" sz="1400" b="0" dirty="0"/>
            <a:t>Onboarding  and Pre-Service Training </a:t>
          </a:r>
        </a:p>
        <a:p>
          <a:pPr>
            <a:lnSpc>
              <a:spcPct val="100000"/>
            </a:lnSpc>
          </a:pPr>
          <a:r>
            <a:rPr lang="en-US" sz="1400" b="0" dirty="0"/>
            <a:t>Additional costs associated with overtime</a:t>
          </a:r>
        </a:p>
        <a:p>
          <a:pPr>
            <a:lnSpc>
              <a:spcPct val="100000"/>
            </a:lnSpc>
            <a:defRPr b="1"/>
          </a:pPr>
          <a:endParaRPr lang="en-US" sz="2400" dirty="0"/>
        </a:p>
      </dgm:t>
    </dgm:pt>
    <dgm:pt modelId="{762D5115-8643-41A3-838F-910DD30820C9}" type="parTrans" cxnId="{D8B7C695-20C2-4418-B2EE-71D896C68C06}">
      <dgm:prSet/>
      <dgm:spPr/>
      <dgm:t>
        <a:bodyPr/>
        <a:lstStyle/>
        <a:p>
          <a:endParaRPr lang="en-US"/>
        </a:p>
      </dgm:t>
    </dgm:pt>
    <dgm:pt modelId="{3FED283F-BDCC-44D1-9E1D-C6F5AE7DC13B}" type="sibTrans" cxnId="{D8B7C695-20C2-4418-B2EE-71D896C68C06}">
      <dgm:prSet/>
      <dgm:spPr/>
      <dgm:t>
        <a:bodyPr/>
        <a:lstStyle/>
        <a:p>
          <a:endParaRPr lang="en-US"/>
        </a:p>
      </dgm:t>
    </dgm:pt>
    <dgm:pt modelId="{B0FCBE81-233E-4049-B03C-CABF5B124741}" type="pres">
      <dgm:prSet presAssocID="{5364CD94-682B-44A3-BCC2-867C00F37C2D}" presName="root" presStyleCnt="0">
        <dgm:presLayoutVars>
          <dgm:dir/>
          <dgm:resizeHandles val="exact"/>
        </dgm:presLayoutVars>
      </dgm:prSet>
      <dgm:spPr/>
    </dgm:pt>
    <dgm:pt modelId="{39602D3D-D546-4208-AB77-154B0E87AE98}" type="pres">
      <dgm:prSet presAssocID="{E9A9775A-360C-4159-BC54-4BE400CE526B}" presName="compNode" presStyleCnt="0"/>
      <dgm:spPr/>
    </dgm:pt>
    <dgm:pt modelId="{BF4809E8-62C0-4FA6-AAE9-AE2B495FA492}" type="pres">
      <dgm:prSet presAssocID="{E9A9775A-360C-4159-BC54-4BE400CE52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A691DA68-6104-4921-B5BF-122EA5916E48}" type="pres">
      <dgm:prSet presAssocID="{E9A9775A-360C-4159-BC54-4BE400CE526B}" presName="iconSpace" presStyleCnt="0"/>
      <dgm:spPr/>
    </dgm:pt>
    <dgm:pt modelId="{E40D3F0F-F503-4525-87FB-AAF872562A97}" type="pres">
      <dgm:prSet presAssocID="{E9A9775A-360C-4159-BC54-4BE400CE526B}" presName="parTx" presStyleLbl="revTx" presStyleIdx="0" presStyleCnt="8">
        <dgm:presLayoutVars>
          <dgm:chMax val="0"/>
          <dgm:chPref val="0"/>
        </dgm:presLayoutVars>
      </dgm:prSet>
      <dgm:spPr/>
    </dgm:pt>
    <dgm:pt modelId="{85A46230-7D40-4598-AAE5-CBA7DF10F863}" type="pres">
      <dgm:prSet presAssocID="{E9A9775A-360C-4159-BC54-4BE400CE526B}" presName="txSpace" presStyleCnt="0"/>
      <dgm:spPr/>
    </dgm:pt>
    <dgm:pt modelId="{55F903BF-48A8-463B-84D1-FEAB42FD5ECB}" type="pres">
      <dgm:prSet presAssocID="{E9A9775A-360C-4159-BC54-4BE400CE526B}" presName="desTx" presStyleLbl="revTx" presStyleIdx="1" presStyleCnt="8">
        <dgm:presLayoutVars/>
      </dgm:prSet>
      <dgm:spPr/>
    </dgm:pt>
    <dgm:pt modelId="{177673B4-EDCA-4A37-9198-8D505AC7C18A}" type="pres">
      <dgm:prSet presAssocID="{552F8208-367A-4A64-AD25-B605E10F2A58}" presName="sibTrans" presStyleCnt="0"/>
      <dgm:spPr/>
    </dgm:pt>
    <dgm:pt modelId="{D6A12A73-6881-44D3-830E-F498C781E760}" type="pres">
      <dgm:prSet presAssocID="{41863760-DB24-49C9-B171-80E6A98A9C6C}" presName="compNode" presStyleCnt="0"/>
      <dgm:spPr/>
    </dgm:pt>
    <dgm:pt modelId="{2FDB8DF7-1502-4241-B90C-303F3820D246}" type="pres">
      <dgm:prSet presAssocID="{41863760-DB24-49C9-B171-80E6A98A9C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Cane"/>
        </a:ext>
      </dgm:extLst>
    </dgm:pt>
    <dgm:pt modelId="{FAAE1C0B-3B8B-400C-9889-E7510FE8831B}" type="pres">
      <dgm:prSet presAssocID="{41863760-DB24-49C9-B171-80E6A98A9C6C}" presName="iconSpace" presStyleCnt="0"/>
      <dgm:spPr/>
    </dgm:pt>
    <dgm:pt modelId="{CB20B796-9364-4304-BEEA-8316DE51300A}" type="pres">
      <dgm:prSet presAssocID="{41863760-DB24-49C9-B171-80E6A98A9C6C}" presName="parTx" presStyleLbl="revTx" presStyleIdx="2" presStyleCnt="8" custScaleY="102375" custLinFactNeighborX="2685" custLinFactNeighborY="1458">
        <dgm:presLayoutVars>
          <dgm:chMax val="0"/>
          <dgm:chPref val="0"/>
        </dgm:presLayoutVars>
      </dgm:prSet>
      <dgm:spPr/>
    </dgm:pt>
    <dgm:pt modelId="{718A7FB6-5702-4B51-A964-D3911819F5C0}" type="pres">
      <dgm:prSet presAssocID="{41863760-DB24-49C9-B171-80E6A98A9C6C}" presName="txSpace" presStyleCnt="0"/>
      <dgm:spPr/>
    </dgm:pt>
    <dgm:pt modelId="{6DCBE318-B5EF-4CC1-A154-9E724E1532F5}" type="pres">
      <dgm:prSet presAssocID="{41863760-DB24-49C9-B171-80E6A98A9C6C}" presName="desTx" presStyleLbl="revTx" presStyleIdx="3" presStyleCnt="8">
        <dgm:presLayoutVars/>
      </dgm:prSet>
      <dgm:spPr/>
    </dgm:pt>
    <dgm:pt modelId="{81203569-7078-47C6-A64C-5EA4CD5F49D7}" type="pres">
      <dgm:prSet presAssocID="{3FBDB119-65C8-4133-BABB-F40B22AF56A9}" presName="sibTrans" presStyleCnt="0"/>
      <dgm:spPr/>
    </dgm:pt>
    <dgm:pt modelId="{E8822C55-7197-4C54-8B97-23E0EE367EF1}" type="pres">
      <dgm:prSet presAssocID="{EA919CB0-5BA0-4E69-9720-988CE4A5085E}" presName="compNode" presStyleCnt="0"/>
      <dgm:spPr/>
    </dgm:pt>
    <dgm:pt modelId="{E67C3048-9B28-4E53-8B8D-08DF30593C09}" type="pres">
      <dgm:prSet presAssocID="{EA919CB0-5BA0-4E69-9720-988CE4A508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wnward trend"/>
        </a:ext>
      </dgm:extLst>
    </dgm:pt>
    <dgm:pt modelId="{718FB6D6-ED20-4F51-BA5B-C0510B46204C}" type="pres">
      <dgm:prSet presAssocID="{EA919CB0-5BA0-4E69-9720-988CE4A5085E}" presName="iconSpace" presStyleCnt="0"/>
      <dgm:spPr/>
    </dgm:pt>
    <dgm:pt modelId="{F0EC263E-C9E9-4373-9D89-37BB533DF4E8}" type="pres">
      <dgm:prSet presAssocID="{EA919CB0-5BA0-4E69-9720-988CE4A5085E}" presName="parTx" presStyleLbl="revTx" presStyleIdx="4" presStyleCnt="8" custScaleY="80847" custLinFactNeighborX="360" custLinFactNeighborY="-8908">
        <dgm:presLayoutVars>
          <dgm:chMax val="0"/>
          <dgm:chPref val="0"/>
        </dgm:presLayoutVars>
      </dgm:prSet>
      <dgm:spPr/>
    </dgm:pt>
    <dgm:pt modelId="{7DA2AA35-326C-449A-B4A2-7A035E55AC3B}" type="pres">
      <dgm:prSet presAssocID="{EA919CB0-5BA0-4E69-9720-988CE4A5085E}" presName="txSpace" presStyleCnt="0"/>
      <dgm:spPr/>
    </dgm:pt>
    <dgm:pt modelId="{485FA715-9AF2-46EA-A26F-B5214F5288DE}" type="pres">
      <dgm:prSet presAssocID="{EA919CB0-5BA0-4E69-9720-988CE4A5085E}" presName="desTx" presStyleLbl="revTx" presStyleIdx="5" presStyleCnt="8">
        <dgm:presLayoutVars/>
      </dgm:prSet>
      <dgm:spPr/>
    </dgm:pt>
    <dgm:pt modelId="{14F21783-EF86-4018-B022-6954560632E7}" type="pres">
      <dgm:prSet presAssocID="{9D41E331-8D1F-4753-8B6C-B0BB1263F1B5}" presName="sibTrans" presStyleCnt="0"/>
      <dgm:spPr/>
    </dgm:pt>
    <dgm:pt modelId="{0EACD8D2-0883-406B-9226-2CA8028827BA}" type="pres">
      <dgm:prSet presAssocID="{AD127B40-1BD3-4242-B093-F1B732FBDA86}" presName="compNode" presStyleCnt="0"/>
      <dgm:spPr/>
    </dgm:pt>
    <dgm:pt modelId="{DF684622-AF47-4E71-B3FD-47730B09496F}" type="pres">
      <dgm:prSet presAssocID="{AD127B40-1BD3-4242-B093-F1B732FBDA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F186CB91-CEF3-46AA-A12A-C0433BC060CE}" type="pres">
      <dgm:prSet presAssocID="{AD127B40-1BD3-4242-B093-F1B732FBDA86}" presName="iconSpace" presStyleCnt="0"/>
      <dgm:spPr/>
    </dgm:pt>
    <dgm:pt modelId="{8D30D40A-0C24-41B8-9DA3-DF8EE5383914}" type="pres">
      <dgm:prSet presAssocID="{AD127B40-1BD3-4242-B093-F1B732FBDA86}" presName="parTx" presStyleLbl="revTx" presStyleIdx="6" presStyleCnt="8" custLinFactNeighborX="-721" custLinFactNeighborY="13892">
        <dgm:presLayoutVars>
          <dgm:chMax val="0"/>
          <dgm:chPref val="0"/>
        </dgm:presLayoutVars>
      </dgm:prSet>
      <dgm:spPr/>
    </dgm:pt>
    <dgm:pt modelId="{8DC49537-F799-4514-AAA1-B230672332B9}" type="pres">
      <dgm:prSet presAssocID="{AD127B40-1BD3-4242-B093-F1B732FBDA86}" presName="txSpace" presStyleCnt="0"/>
      <dgm:spPr/>
    </dgm:pt>
    <dgm:pt modelId="{033081F8-071B-4F02-B25C-39D7A1640F03}" type="pres">
      <dgm:prSet presAssocID="{AD127B40-1BD3-4242-B093-F1B732FBDA86}" presName="desTx" presStyleLbl="revTx" presStyleIdx="7" presStyleCnt="8" custScaleY="210840" custLinFactY="-698175" custLinFactNeighborX="551" custLinFactNeighborY="-700000">
        <dgm:presLayoutVars/>
      </dgm:prSet>
      <dgm:spPr/>
    </dgm:pt>
  </dgm:ptLst>
  <dgm:cxnLst>
    <dgm:cxn modelId="{DB6DC606-9283-49FD-BFE9-7DF44E9E91DF}" srcId="{5364CD94-682B-44A3-BCC2-867C00F37C2D}" destId="{E9A9775A-360C-4159-BC54-4BE400CE526B}" srcOrd="0" destOrd="0" parTransId="{4C2F3F98-5451-4668-81D3-53C9F92F6603}" sibTransId="{552F8208-367A-4A64-AD25-B605E10F2A58}"/>
    <dgm:cxn modelId="{5DC7A11A-106E-4329-886F-051E40CFF764}" srcId="{5364CD94-682B-44A3-BCC2-867C00F37C2D}" destId="{EA919CB0-5BA0-4E69-9720-988CE4A5085E}" srcOrd="2" destOrd="0" parTransId="{DA50D7F5-BE54-404E-ABDB-90953D927F67}" sibTransId="{9D41E331-8D1F-4753-8B6C-B0BB1263F1B5}"/>
    <dgm:cxn modelId="{0ED3F631-4CFC-4AFE-91B2-0B9B7C27EF01}" type="presOf" srcId="{AD127B40-1BD3-4242-B093-F1B732FBDA86}" destId="{8D30D40A-0C24-41B8-9DA3-DF8EE5383914}" srcOrd="0" destOrd="0" presId="urn:microsoft.com/office/officeart/2018/2/layout/IconLabelDescriptionList"/>
    <dgm:cxn modelId="{92C99863-09A4-4129-91B0-8500B1329780}" srcId="{5364CD94-682B-44A3-BCC2-867C00F37C2D}" destId="{41863760-DB24-49C9-B171-80E6A98A9C6C}" srcOrd="1" destOrd="0" parTransId="{49EA13B1-238D-4523-BA4E-D9B3E3A48A06}" sibTransId="{3FBDB119-65C8-4133-BABB-F40B22AF56A9}"/>
    <dgm:cxn modelId="{81819150-4F37-4E67-8A0F-077AC07BB12D}" type="presOf" srcId="{EA919CB0-5BA0-4E69-9720-988CE4A5085E}" destId="{F0EC263E-C9E9-4373-9D89-37BB533DF4E8}" srcOrd="0" destOrd="0" presId="urn:microsoft.com/office/officeart/2018/2/layout/IconLabelDescriptionList"/>
    <dgm:cxn modelId="{B98E5F58-2564-43C5-9E43-2B70A7AA0C95}" type="presOf" srcId="{5364CD94-682B-44A3-BCC2-867C00F37C2D}" destId="{B0FCBE81-233E-4049-B03C-CABF5B124741}" srcOrd="0" destOrd="0" presId="urn:microsoft.com/office/officeart/2018/2/layout/IconLabelDescriptionList"/>
    <dgm:cxn modelId="{D8B7C695-20C2-4418-B2EE-71D896C68C06}" srcId="{5364CD94-682B-44A3-BCC2-867C00F37C2D}" destId="{AD127B40-1BD3-4242-B093-F1B732FBDA86}" srcOrd="3" destOrd="0" parTransId="{762D5115-8643-41A3-838F-910DD30820C9}" sibTransId="{3FED283F-BDCC-44D1-9E1D-C6F5AE7DC13B}"/>
    <dgm:cxn modelId="{64294CE8-D0FC-4E05-A258-71DFA8CC79F1}" type="presOf" srcId="{E9A9775A-360C-4159-BC54-4BE400CE526B}" destId="{E40D3F0F-F503-4525-87FB-AAF872562A97}" srcOrd="0" destOrd="0" presId="urn:microsoft.com/office/officeart/2018/2/layout/IconLabelDescriptionList"/>
    <dgm:cxn modelId="{94981DE9-ABA9-4821-A749-5D1DDB96DCDA}" type="presOf" srcId="{41863760-DB24-49C9-B171-80E6A98A9C6C}" destId="{CB20B796-9364-4304-BEEA-8316DE51300A}" srcOrd="0" destOrd="0" presId="urn:microsoft.com/office/officeart/2018/2/layout/IconLabelDescriptionList"/>
    <dgm:cxn modelId="{9D2F918F-C22C-4AEF-A1F5-25C39CD969B8}" type="presParOf" srcId="{B0FCBE81-233E-4049-B03C-CABF5B124741}" destId="{39602D3D-D546-4208-AB77-154B0E87AE98}" srcOrd="0" destOrd="0" presId="urn:microsoft.com/office/officeart/2018/2/layout/IconLabelDescriptionList"/>
    <dgm:cxn modelId="{78F7DB58-15F5-4140-8612-094C9E9CF250}" type="presParOf" srcId="{39602D3D-D546-4208-AB77-154B0E87AE98}" destId="{BF4809E8-62C0-4FA6-AAE9-AE2B495FA492}" srcOrd="0" destOrd="0" presId="urn:microsoft.com/office/officeart/2018/2/layout/IconLabelDescriptionList"/>
    <dgm:cxn modelId="{453486E2-C306-457E-B8DF-D5A20FAD3B3C}" type="presParOf" srcId="{39602D3D-D546-4208-AB77-154B0E87AE98}" destId="{A691DA68-6104-4921-B5BF-122EA5916E48}" srcOrd="1" destOrd="0" presId="urn:microsoft.com/office/officeart/2018/2/layout/IconLabelDescriptionList"/>
    <dgm:cxn modelId="{71A56B65-B296-4537-BD40-A273BA2A3BCC}" type="presParOf" srcId="{39602D3D-D546-4208-AB77-154B0E87AE98}" destId="{E40D3F0F-F503-4525-87FB-AAF872562A97}" srcOrd="2" destOrd="0" presId="urn:microsoft.com/office/officeart/2018/2/layout/IconLabelDescriptionList"/>
    <dgm:cxn modelId="{4F1DC073-D1C2-4E8F-A0FF-617A4E0483AA}" type="presParOf" srcId="{39602D3D-D546-4208-AB77-154B0E87AE98}" destId="{85A46230-7D40-4598-AAE5-CBA7DF10F863}" srcOrd="3" destOrd="0" presId="urn:microsoft.com/office/officeart/2018/2/layout/IconLabelDescriptionList"/>
    <dgm:cxn modelId="{2FEA4C1C-F2F7-462E-9FF6-6127E12BB634}" type="presParOf" srcId="{39602D3D-D546-4208-AB77-154B0E87AE98}" destId="{55F903BF-48A8-463B-84D1-FEAB42FD5ECB}" srcOrd="4" destOrd="0" presId="urn:microsoft.com/office/officeart/2018/2/layout/IconLabelDescriptionList"/>
    <dgm:cxn modelId="{A72D83CD-F806-417B-B149-A46C018048E9}" type="presParOf" srcId="{B0FCBE81-233E-4049-B03C-CABF5B124741}" destId="{177673B4-EDCA-4A37-9198-8D505AC7C18A}" srcOrd="1" destOrd="0" presId="urn:microsoft.com/office/officeart/2018/2/layout/IconLabelDescriptionList"/>
    <dgm:cxn modelId="{83704952-7F78-499D-9A93-3A64DD22F7AD}" type="presParOf" srcId="{B0FCBE81-233E-4049-B03C-CABF5B124741}" destId="{D6A12A73-6881-44D3-830E-F498C781E760}" srcOrd="2" destOrd="0" presId="urn:microsoft.com/office/officeart/2018/2/layout/IconLabelDescriptionList"/>
    <dgm:cxn modelId="{2D70411F-05ED-4EEF-8A8F-DB4A055A1D54}" type="presParOf" srcId="{D6A12A73-6881-44D3-830E-F498C781E760}" destId="{2FDB8DF7-1502-4241-B90C-303F3820D246}" srcOrd="0" destOrd="0" presId="urn:microsoft.com/office/officeart/2018/2/layout/IconLabelDescriptionList"/>
    <dgm:cxn modelId="{179AE4B9-1298-49E8-A580-24EE6F544F18}" type="presParOf" srcId="{D6A12A73-6881-44D3-830E-F498C781E760}" destId="{FAAE1C0B-3B8B-400C-9889-E7510FE8831B}" srcOrd="1" destOrd="0" presId="urn:microsoft.com/office/officeart/2018/2/layout/IconLabelDescriptionList"/>
    <dgm:cxn modelId="{96537469-AF96-4646-8649-DAC0030B66E7}" type="presParOf" srcId="{D6A12A73-6881-44D3-830E-F498C781E760}" destId="{CB20B796-9364-4304-BEEA-8316DE51300A}" srcOrd="2" destOrd="0" presId="urn:microsoft.com/office/officeart/2018/2/layout/IconLabelDescriptionList"/>
    <dgm:cxn modelId="{AE8A3C07-DB5D-4D61-8A45-3B6A3C678FCF}" type="presParOf" srcId="{D6A12A73-6881-44D3-830E-F498C781E760}" destId="{718A7FB6-5702-4B51-A964-D3911819F5C0}" srcOrd="3" destOrd="0" presId="urn:microsoft.com/office/officeart/2018/2/layout/IconLabelDescriptionList"/>
    <dgm:cxn modelId="{7B00E6F4-C2DB-4751-A65A-A8C7F8CACD74}" type="presParOf" srcId="{D6A12A73-6881-44D3-830E-F498C781E760}" destId="{6DCBE318-B5EF-4CC1-A154-9E724E1532F5}" srcOrd="4" destOrd="0" presId="urn:microsoft.com/office/officeart/2018/2/layout/IconLabelDescriptionList"/>
    <dgm:cxn modelId="{E4F91CB3-68CE-41F1-A554-CE824231958E}" type="presParOf" srcId="{B0FCBE81-233E-4049-B03C-CABF5B124741}" destId="{81203569-7078-47C6-A64C-5EA4CD5F49D7}" srcOrd="3" destOrd="0" presId="urn:microsoft.com/office/officeart/2018/2/layout/IconLabelDescriptionList"/>
    <dgm:cxn modelId="{06449FCA-13AB-4DE7-9A70-26CBCBAC43F4}" type="presParOf" srcId="{B0FCBE81-233E-4049-B03C-CABF5B124741}" destId="{E8822C55-7197-4C54-8B97-23E0EE367EF1}" srcOrd="4" destOrd="0" presId="urn:microsoft.com/office/officeart/2018/2/layout/IconLabelDescriptionList"/>
    <dgm:cxn modelId="{6703DC2D-7DD0-43A7-99C6-4B2BD635A030}" type="presParOf" srcId="{E8822C55-7197-4C54-8B97-23E0EE367EF1}" destId="{E67C3048-9B28-4E53-8B8D-08DF30593C09}" srcOrd="0" destOrd="0" presId="urn:microsoft.com/office/officeart/2018/2/layout/IconLabelDescriptionList"/>
    <dgm:cxn modelId="{3B03C7E0-EC5C-47A7-81E1-3852D9E1DE6F}" type="presParOf" srcId="{E8822C55-7197-4C54-8B97-23E0EE367EF1}" destId="{718FB6D6-ED20-4F51-BA5B-C0510B46204C}" srcOrd="1" destOrd="0" presId="urn:microsoft.com/office/officeart/2018/2/layout/IconLabelDescriptionList"/>
    <dgm:cxn modelId="{AF667AA4-739C-487F-8FDA-3AB7EFD937C2}" type="presParOf" srcId="{E8822C55-7197-4C54-8B97-23E0EE367EF1}" destId="{F0EC263E-C9E9-4373-9D89-37BB533DF4E8}" srcOrd="2" destOrd="0" presId="urn:microsoft.com/office/officeart/2018/2/layout/IconLabelDescriptionList"/>
    <dgm:cxn modelId="{13CBDC03-13B4-448A-9608-1ACCBA5D9523}" type="presParOf" srcId="{E8822C55-7197-4C54-8B97-23E0EE367EF1}" destId="{7DA2AA35-326C-449A-B4A2-7A035E55AC3B}" srcOrd="3" destOrd="0" presId="urn:microsoft.com/office/officeart/2018/2/layout/IconLabelDescriptionList"/>
    <dgm:cxn modelId="{BADFDF45-7CA5-48BA-BB0A-5D3CFF6A42FC}" type="presParOf" srcId="{E8822C55-7197-4C54-8B97-23E0EE367EF1}" destId="{485FA715-9AF2-46EA-A26F-B5214F5288DE}" srcOrd="4" destOrd="0" presId="urn:microsoft.com/office/officeart/2018/2/layout/IconLabelDescriptionList"/>
    <dgm:cxn modelId="{9AB0A99B-6CFA-4652-B6FC-11A935907EEE}" type="presParOf" srcId="{B0FCBE81-233E-4049-B03C-CABF5B124741}" destId="{14F21783-EF86-4018-B022-6954560632E7}" srcOrd="5" destOrd="0" presId="urn:microsoft.com/office/officeart/2018/2/layout/IconLabelDescriptionList"/>
    <dgm:cxn modelId="{04B0965C-56AC-4FF3-97B5-1DFEE579C627}" type="presParOf" srcId="{B0FCBE81-233E-4049-B03C-CABF5B124741}" destId="{0EACD8D2-0883-406B-9226-2CA8028827BA}" srcOrd="6" destOrd="0" presId="urn:microsoft.com/office/officeart/2018/2/layout/IconLabelDescriptionList"/>
    <dgm:cxn modelId="{493D2A2F-86CB-47B2-B195-B874F4A1FCB4}" type="presParOf" srcId="{0EACD8D2-0883-406B-9226-2CA8028827BA}" destId="{DF684622-AF47-4E71-B3FD-47730B09496F}" srcOrd="0" destOrd="0" presId="urn:microsoft.com/office/officeart/2018/2/layout/IconLabelDescriptionList"/>
    <dgm:cxn modelId="{5C8FCF72-9524-4249-B896-DEC34A68C370}" type="presParOf" srcId="{0EACD8D2-0883-406B-9226-2CA8028827BA}" destId="{F186CB91-CEF3-46AA-A12A-C0433BC060CE}" srcOrd="1" destOrd="0" presId="urn:microsoft.com/office/officeart/2018/2/layout/IconLabelDescriptionList"/>
    <dgm:cxn modelId="{235C86D1-1147-45F8-BD91-0EF067CFEF2C}" type="presParOf" srcId="{0EACD8D2-0883-406B-9226-2CA8028827BA}" destId="{8D30D40A-0C24-41B8-9DA3-DF8EE5383914}" srcOrd="2" destOrd="0" presId="urn:microsoft.com/office/officeart/2018/2/layout/IconLabelDescriptionList"/>
    <dgm:cxn modelId="{011CA1D9-0719-4F66-86D8-572AD27B787B}" type="presParOf" srcId="{0EACD8D2-0883-406B-9226-2CA8028827BA}" destId="{8DC49537-F799-4514-AAA1-B230672332B9}" srcOrd="3" destOrd="0" presId="urn:microsoft.com/office/officeart/2018/2/layout/IconLabelDescriptionList"/>
    <dgm:cxn modelId="{58A993F3-A8E4-4B5E-9EB0-5E11A81F0243}" type="presParOf" srcId="{0EACD8D2-0883-406B-9226-2CA8028827BA}" destId="{033081F8-071B-4F02-B25C-39D7A1640F0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5C6DA-C56B-46AA-8034-17007973EF01}"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452C1100-D608-4398-B04F-29540DEECA15}">
      <dgm:prSet/>
      <dgm:spPr/>
      <dgm:t>
        <a:bodyPr/>
        <a:lstStyle/>
        <a:p>
          <a:r>
            <a:rPr lang="en-US" dirty="0"/>
            <a:t>Data is needed to:</a:t>
          </a:r>
        </a:p>
      </dgm:t>
    </dgm:pt>
    <dgm:pt modelId="{E6D163DB-1D89-475E-B41D-1D51556C139F}" type="parTrans" cxnId="{178A071D-E40F-4DBE-BBDF-52BF38856D74}">
      <dgm:prSet/>
      <dgm:spPr/>
      <dgm:t>
        <a:bodyPr/>
        <a:lstStyle/>
        <a:p>
          <a:endParaRPr lang="en-US"/>
        </a:p>
      </dgm:t>
    </dgm:pt>
    <dgm:pt modelId="{32647160-4840-460C-8959-4C217F35E73F}" type="sibTrans" cxnId="{178A071D-E40F-4DBE-BBDF-52BF38856D74}">
      <dgm:prSet/>
      <dgm:spPr/>
      <dgm:t>
        <a:bodyPr/>
        <a:lstStyle/>
        <a:p>
          <a:endParaRPr lang="en-US"/>
        </a:p>
      </dgm:t>
    </dgm:pt>
    <dgm:pt modelId="{3D894CC8-9599-4EBF-BB27-FC8E5DFAC4F6}">
      <dgm:prSet custT="1"/>
      <dgm:spPr/>
      <dgm:t>
        <a:bodyPr/>
        <a:lstStyle/>
        <a:p>
          <a:pPr algn="l"/>
          <a:r>
            <a:rPr lang="en-US" sz="2400" dirty="0"/>
            <a:t>Assess state’s DSP workforce challenges and provide insight for potential improvement opportunities.  </a:t>
          </a:r>
        </a:p>
      </dgm:t>
    </dgm:pt>
    <dgm:pt modelId="{DE46A60E-8AFE-42A8-B393-E698F2BAEF72}" type="parTrans" cxnId="{CDCF447B-1DF6-4437-BD5D-CBB8DF362BDA}">
      <dgm:prSet/>
      <dgm:spPr/>
      <dgm:t>
        <a:bodyPr/>
        <a:lstStyle/>
        <a:p>
          <a:endParaRPr lang="en-US"/>
        </a:p>
      </dgm:t>
    </dgm:pt>
    <dgm:pt modelId="{8A96F7C7-D057-4C84-B4C7-F97D52B33392}" type="sibTrans" cxnId="{CDCF447B-1DF6-4437-BD5D-CBB8DF362BDA}">
      <dgm:prSet/>
      <dgm:spPr/>
      <dgm:t>
        <a:bodyPr/>
        <a:lstStyle/>
        <a:p>
          <a:endParaRPr lang="en-US"/>
        </a:p>
      </dgm:t>
    </dgm:pt>
    <dgm:pt modelId="{281D086B-2785-459C-853A-AA3B7E482DA4}">
      <dgm:prSet custT="1"/>
      <dgm:spPr/>
      <dgm:t>
        <a:bodyPr/>
        <a:lstStyle/>
        <a:p>
          <a:pPr algn="l"/>
          <a:r>
            <a:rPr lang="en-US" sz="2400" dirty="0"/>
            <a:t>Ensure all providers and states are collecting data and calculating indicators (turnover, for example) in the same standardized way.</a:t>
          </a:r>
        </a:p>
      </dgm:t>
    </dgm:pt>
    <dgm:pt modelId="{D95ABBC0-455A-408D-AF35-5B1DF829D635}" type="parTrans" cxnId="{CCAFE2B6-1502-4406-90B8-3EDFA45B4C8F}">
      <dgm:prSet/>
      <dgm:spPr/>
      <dgm:t>
        <a:bodyPr/>
        <a:lstStyle/>
        <a:p>
          <a:endParaRPr lang="en-US"/>
        </a:p>
      </dgm:t>
    </dgm:pt>
    <dgm:pt modelId="{90813A71-28DA-4D4B-9C66-5941381E9391}" type="sibTrans" cxnId="{CCAFE2B6-1502-4406-90B8-3EDFA45B4C8F}">
      <dgm:prSet/>
      <dgm:spPr/>
      <dgm:t>
        <a:bodyPr/>
        <a:lstStyle/>
        <a:p>
          <a:endParaRPr lang="en-US"/>
        </a:p>
      </dgm:t>
    </dgm:pt>
    <dgm:pt modelId="{1AF982BC-07AF-476B-9347-8E1524148056}">
      <dgm:prSet custT="1"/>
      <dgm:spPr/>
      <dgm:t>
        <a:bodyPr/>
        <a:lstStyle/>
        <a:p>
          <a:pPr algn="l"/>
          <a:r>
            <a:rPr lang="en-US" sz="2400" dirty="0"/>
            <a:t>Create an opportunity for providers to speak in one, unified voice to the state DD system through these survey results. </a:t>
          </a:r>
        </a:p>
      </dgm:t>
    </dgm:pt>
    <dgm:pt modelId="{DD1D9FEC-C899-45B7-A5EC-742F73FD0AA5}" type="parTrans" cxnId="{37CCA391-4431-4DF5-BDBA-398EA2F773FC}">
      <dgm:prSet/>
      <dgm:spPr/>
      <dgm:t>
        <a:bodyPr/>
        <a:lstStyle/>
        <a:p>
          <a:endParaRPr lang="en-US"/>
        </a:p>
      </dgm:t>
    </dgm:pt>
    <dgm:pt modelId="{F162B2BA-7EF2-4A4B-85F4-3158CDF35A6E}" type="sibTrans" cxnId="{37CCA391-4431-4DF5-BDBA-398EA2F773FC}">
      <dgm:prSet/>
      <dgm:spPr/>
      <dgm:t>
        <a:bodyPr/>
        <a:lstStyle/>
        <a:p>
          <a:endParaRPr lang="en-US"/>
        </a:p>
      </dgm:t>
    </dgm:pt>
    <dgm:pt modelId="{561C0077-C86D-4FD8-A9F3-82365A936839}">
      <dgm:prSet custT="1"/>
      <dgm:spPr/>
      <dgm:t>
        <a:bodyPr/>
        <a:lstStyle/>
        <a:p>
          <a:pPr algn="l"/>
          <a:endParaRPr lang="en-US" sz="2400" dirty="0"/>
        </a:p>
      </dgm:t>
    </dgm:pt>
    <dgm:pt modelId="{4EE0C5C1-6581-4356-9EEB-94165A2E1E0D}" type="parTrans" cxnId="{1A91DCC0-7F64-48FE-BE9D-23ED66B81795}">
      <dgm:prSet/>
      <dgm:spPr/>
      <dgm:t>
        <a:bodyPr/>
        <a:lstStyle/>
        <a:p>
          <a:endParaRPr lang="en-US"/>
        </a:p>
      </dgm:t>
    </dgm:pt>
    <dgm:pt modelId="{FCA070D7-8824-481C-9B75-C2FEAC8BC19E}" type="sibTrans" cxnId="{1A91DCC0-7F64-48FE-BE9D-23ED66B81795}">
      <dgm:prSet/>
      <dgm:spPr/>
      <dgm:t>
        <a:bodyPr/>
        <a:lstStyle/>
        <a:p>
          <a:endParaRPr lang="en-US"/>
        </a:p>
      </dgm:t>
    </dgm:pt>
    <dgm:pt modelId="{B0C1DCE9-AFCE-42C0-8516-842AC919ACB8}">
      <dgm:prSet custT="1"/>
      <dgm:spPr/>
      <dgm:t>
        <a:bodyPr/>
        <a:lstStyle/>
        <a:p>
          <a:pPr algn="l"/>
          <a:endParaRPr lang="en-US" sz="2400" dirty="0"/>
        </a:p>
      </dgm:t>
    </dgm:pt>
    <dgm:pt modelId="{FF61A091-29F8-4448-8CCC-98CC35CF4132}" type="parTrans" cxnId="{17AA09D4-6E71-4910-8376-59F6A7D0FB65}">
      <dgm:prSet/>
      <dgm:spPr/>
      <dgm:t>
        <a:bodyPr/>
        <a:lstStyle/>
        <a:p>
          <a:endParaRPr lang="en-US"/>
        </a:p>
      </dgm:t>
    </dgm:pt>
    <dgm:pt modelId="{75B7DCA3-93FF-4388-9C1B-CDA482A5AA89}" type="sibTrans" cxnId="{17AA09D4-6E71-4910-8376-59F6A7D0FB65}">
      <dgm:prSet/>
      <dgm:spPr/>
      <dgm:t>
        <a:bodyPr/>
        <a:lstStyle/>
        <a:p>
          <a:endParaRPr lang="en-US"/>
        </a:p>
      </dgm:t>
    </dgm:pt>
    <dgm:pt modelId="{6F6DB4F0-649D-4B49-B015-02DBBD5A17B3}" type="pres">
      <dgm:prSet presAssocID="{73B5C6DA-C56B-46AA-8034-17007973EF01}" presName="linear" presStyleCnt="0">
        <dgm:presLayoutVars>
          <dgm:animLvl val="lvl"/>
          <dgm:resizeHandles val="exact"/>
        </dgm:presLayoutVars>
      </dgm:prSet>
      <dgm:spPr/>
    </dgm:pt>
    <dgm:pt modelId="{AC4CE18F-0E5D-4AD0-A318-6C3A11D8A947}" type="pres">
      <dgm:prSet presAssocID="{452C1100-D608-4398-B04F-29540DEECA15}" presName="parentText" presStyleLbl="node1" presStyleIdx="0" presStyleCnt="1" custLinFactNeighborY="36">
        <dgm:presLayoutVars>
          <dgm:chMax val="0"/>
          <dgm:bulletEnabled val="1"/>
        </dgm:presLayoutVars>
      </dgm:prSet>
      <dgm:spPr/>
    </dgm:pt>
    <dgm:pt modelId="{9E90AC98-DC9C-4AC9-AE43-F58187E16459}" type="pres">
      <dgm:prSet presAssocID="{452C1100-D608-4398-B04F-29540DEECA15}" presName="childText" presStyleLbl="revTx" presStyleIdx="0" presStyleCnt="1" custScaleY="109890">
        <dgm:presLayoutVars>
          <dgm:bulletEnabled val="1"/>
        </dgm:presLayoutVars>
      </dgm:prSet>
      <dgm:spPr/>
    </dgm:pt>
  </dgm:ptLst>
  <dgm:cxnLst>
    <dgm:cxn modelId="{6C135C0A-3B5E-47A2-8717-E6E96FE589ED}" type="presOf" srcId="{1AF982BC-07AF-476B-9347-8E1524148056}" destId="{9E90AC98-DC9C-4AC9-AE43-F58187E16459}" srcOrd="0" destOrd="4" presId="urn:microsoft.com/office/officeart/2005/8/layout/vList2"/>
    <dgm:cxn modelId="{178A071D-E40F-4DBE-BBDF-52BF38856D74}" srcId="{73B5C6DA-C56B-46AA-8034-17007973EF01}" destId="{452C1100-D608-4398-B04F-29540DEECA15}" srcOrd="0" destOrd="0" parTransId="{E6D163DB-1D89-475E-B41D-1D51556C139F}" sibTransId="{32647160-4840-460C-8959-4C217F35E73F}"/>
    <dgm:cxn modelId="{4DC5A623-CAA8-49B7-AF7B-8D3BAD724E6A}" type="presOf" srcId="{B0C1DCE9-AFCE-42C0-8516-842AC919ACB8}" destId="{9E90AC98-DC9C-4AC9-AE43-F58187E16459}" srcOrd="0" destOrd="3" presId="urn:microsoft.com/office/officeart/2005/8/layout/vList2"/>
    <dgm:cxn modelId="{407F743B-8413-468A-A767-3C6296841031}" type="presOf" srcId="{281D086B-2785-459C-853A-AA3B7E482DA4}" destId="{9E90AC98-DC9C-4AC9-AE43-F58187E16459}" srcOrd="0" destOrd="2" presId="urn:microsoft.com/office/officeart/2005/8/layout/vList2"/>
    <dgm:cxn modelId="{B195855F-00EB-463C-8651-B8DF5382854E}" type="presOf" srcId="{452C1100-D608-4398-B04F-29540DEECA15}" destId="{AC4CE18F-0E5D-4AD0-A318-6C3A11D8A947}" srcOrd="0" destOrd="0" presId="urn:microsoft.com/office/officeart/2005/8/layout/vList2"/>
    <dgm:cxn modelId="{CDCF447B-1DF6-4437-BD5D-CBB8DF362BDA}" srcId="{452C1100-D608-4398-B04F-29540DEECA15}" destId="{3D894CC8-9599-4EBF-BB27-FC8E5DFAC4F6}" srcOrd="0" destOrd="0" parTransId="{DE46A60E-8AFE-42A8-B393-E698F2BAEF72}" sibTransId="{8A96F7C7-D057-4C84-B4C7-F97D52B33392}"/>
    <dgm:cxn modelId="{BA90EB81-4599-43B8-B9A2-8ED83C732796}" type="presOf" srcId="{561C0077-C86D-4FD8-A9F3-82365A936839}" destId="{9E90AC98-DC9C-4AC9-AE43-F58187E16459}" srcOrd="0" destOrd="1" presId="urn:microsoft.com/office/officeart/2005/8/layout/vList2"/>
    <dgm:cxn modelId="{37CCA391-4431-4DF5-BDBA-398EA2F773FC}" srcId="{452C1100-D608-4398-B04F-29540DEECA15}" destId="{1AF982BC-07AF-476B-9347-8E1524148056}" srcOrd="4" destOrd="0" parTransId="{DD1D9FEC-C899-45B7-A5EC-742F73FD0AA5}" sibTransId="{F162B2BA-7EF2-4A4B-85F4-3158CDF35A6E}"/>
    <dgm:cxn modelId="{CCAFE2B6-1502-4406-90B8-3EDFA45B4C8F}" srcId="{452C1100-D608-4398-B04F-29540DEECA15}" destId="{281D086B-2785-459C-853A-AA3B7E482DA4}" srcOrd="2" destOrd="0" parTransId="{D95ABBC0-455A-408D-AF35-5B1DF829D635}" sibTransId="{90813A71-28DA-4D4B-9C66-5941381E9391}"/>
    <dgm:cxn modelId="{1A91DCC0-7F64-48FE-BE9D-23ED66B81795}" srcId="{452C1100-D608-4398-B04F-29540DEECA15}" destId="{561C0077-C86D-4FD8-A9F3-82365A936839}" srcOrd="1" destOrd="0" parTransId="{4EE0C5C1-6581-4356-9EEB-94165A2E1E0D}" sibTransId="{FCA070D7-8824-481C-9B75-C2FEAC8BC19E}"/>
    <dgm:cxn modelId="{17AA09D4-6E71-4910-8376-59F6A7D0FB65}" srcId="{452C1100-D608-4398-B04F-29540DEECA15}" destId="{B0C1DCE9-AFCE-42C0-8516-842AC919ACB8}" srcOrd="3" destOrd="0" parTransId="{FF61A091-29F8-4448-8CCC-98CC35CF4132}" sibTransId="{75B7DCA3-93FF-4388-9C1B-CDA482A5AA89}"/>
    <dgm:cxn modelId="{4B6835EF-028F-45C6-98FC-DC3406BE72DE}" type="presOf" srcId="{73B5C6DA-C56B-46AA-8034-17007973EF01}" destId="{6F6DB4F0-649D-4B49-B015-02DBBD5A17B3}" srcOrd="0" destOrd="0" presId="urn:microsoft.com/office/officeart/2005/8/layout/vList2"/>
    <dgm:cxn modelId="{93458CF7-8FEF-409C-99E5-DD8A0AF370BF}" type="presOf" srcId="{3D894CC8-9599-4EBF-BB27-FC8E5DFAC4F6}" destId="{9E90AC98-DC9C-4AC9-AE43-F58187E16459}" srcOrd="0" destOrd="0" presId="urn:microsoft.com/office/officeart/2005/8/layout/vList2"/>
    <dgm:cxn modelId="{1D6D5E81-48E7-4026-B6EA-3E2EEA1FE0D8}" type="presParOf" srcId="{6F6DB4F0-649D-4B49-B015-02DBBD5A17B3}" destId="{AC4CE18F-0E5D-4AD0-A318-6C3A11D8A947}" srcOrd="0" destOrd="0" presId="urn:microsoft.com/office/officeart/2005/8/layout/vList2"/>
    <dgm:cxn modelId="{0FF42D8A-311F-4A09-869F-01055847CFE2}" type="presParOf" srcId="{6F6DB4F0-649D-4B49-B015-02DBBD5A17B3}" destId="{9E90AC98-DC9C-4AC9-AE43-F58187E1645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809E8-62C0-4FA6-AAE9-AE2B495FA492}">
      <dsp:nvSpPr>
        <dsp:cNvPr id="0" name=""/>
        <dsp:cNvSpPr/>
      </dsp:nvSpPr>
      <dsp:spPr>
        <a:xfrm>
          <a:off x="12831" y="390062"/>
          <a:ext cx="814945" cy="7800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0D3F0F-F503-4525-87FB-AAF872562A97}">
      <dsp:nvSpPr>
        <dsp:cNvPr id="0" name=""/>
        <dsp:cNvSpPr/>
      </dsp:nvSpPr>
      <dsp:spPr>
        <a:xfrm>
          <a:off x="12831" y="1338228"/>
          <a:ext cx="2328414" cy="222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Demand for home-based care increases demand for quality DSP workforce;  federal regulations  impact further</a:t>
          </a:r>
        </a:p>
      </dsp:txBody>
      <dsp:txXfrm>
        <a:off x="12831" y="1338228"/>
        <a:ext cx="2328414" cy="2224152"/>
      </dsp:txXfrm>
    </dsp:sp>
    <dsp:sp modelId="{55F903BF-48A8-463B-84D1-FEAB42FD5ECB}">
      <dsp:nvSpPr>
        <dsp:cNvPr id="0" name=""/>
        <dsp:cNvSpPr/>
      </dsp:nvSpPr>
      <dsp:spPr>
        <a:xfrm>
          <a:off x="12831" y="3640567"/>
          <a:ext cx="2328414" cy="658816"/>
        </a:xfrm>
        <a:prstGeom prst="rect">
          <a:avLst/>
        </a:prstGeom>
        <a:noFill/>
        <a:ln>
          <a:noFill/>
        </a:ln>
        <a:effectLst/>
      </dsp:spPr>
      <dsp:style>
        <a:lnRef idx="0">
          <a:scrgbClr r="0" g="0" b="0"/>
        </a:lnRef>
        <a:fillRef idx="0">
          <a:scrgbClr r="0" g="0" b="0"/>
        </a:fillRef>
        <a:effectRef idx="0">
          <a:scrgbClr r="0" g="0" b="0"/>
        </a:effectRef>
        <a:fontRef idx="minor"/>
      </dsp:style>
    </dsp:sp>
    <dsp:sp modelId="{2FDB8DF7-1502-4241-B90C-303F3820D246}">
      <dsp:nvSpPr>
        <dsp:cNvPr id="0" name=""/>
        <dsp:cNvSpPr/>
      </dsp:nvSpPr>
      <dsp:spPr>
        <a:xfrm>
          <a:off x="2748718" y="390062"/>
          <a:ext cx="814945" cy="7800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20B796-9364-4304-BEEA-8316DE51300A}">
      <dsp:nvSpPr>
        <dsp:cNvPr id="0" name=""/>
        <dsp:cNvSpPr/>
      </dsp:nvSpPr>
      <dsp:spPr>
        <a:xfrm>
          <a:off x="2811236" y="1344244"/>
          <a:ext cx="2328414" cy="2276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Aging population also require direct support- competing for the same workers</a:t>
          </a:r>
        </a:p>
      </dsp:txBody>
      <dsp:txXfrm>
        <a:off x="2811236" y="1344244"/>
        <a:ext cx="2328414" cy="2276976"/>
      </dsp:txXfrm>
    </dsp:sp>
    <dsp:sp modelId="{6DCBE318-B5EF-4CC1-A154-9E724E1532F5}">
      <dsp:nvSpPr>
        <dsp:cNvPr id="0" name=""/>
        <dsp:cNvSpPr/>
      </dsp:nvSpPr>
      <dsp:spPr>
        <a:xfrm>
          <a:off x="2748718" y="3640567"/>
          <a:ext cx="2328414" cy="658816"/>
        </a:xfrm>
        <a:prstGeom prst="rect">
          <a:avLst/>
        </a:prstGeom>
        <a:noFill/>
        <a:ln>
          <a:noFill/>
        </a:ln>
        <a:effectLst/>
      </dsp:spPr>
      <dsp:style>
        <a:lnRef idx="0">
          <a:scrgbClr r="0" g="0" b="0"/>
        </a:lnRef>
        <a:fillRef idx="0">
          <a:scrgbClr r="0" g="0" b="0"/>
        </a:fillRef>
        <a:effectRef idx="0">
          <a:scrgbClr r="0" g="0" b="0"/>
        </a:effectRef>
        <a:fontRef idx="minor"/>
      </dsp:style>
    </dsp:sp>
    <dsp:sp modelId="{E67C3048-9B28-4E53-8B8D-08DF30593C09}">
      <dsp:nvSpPr>
        <dsp:cNvPr id="0" name=""/>
        <dsp:cNvSpPr/>
      </dsp:nvSpPr>
      <dsp:spPr>
        <a:xfrm>
          <a:off x="5484605" y="390062"/>
          <a:ext cx="814945" cy="7800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EC263E-C9E9-4373-9D89-37BB533DF4E8}">
      <dsp:nvSpPr>
        <dsp:cNvPr id="0" name=""/>
        <dsp:cNvSpPr/>
      </dsp:nvSpPr>
      <dsp:spPr>
        <a:xfrm>
          <a:off x="5492988" y="1353097"/>
          <a:ext cx="2328414" cy="179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High vacancy rates/turnover rates impact service delivery – staffing ratios, access, trust and  delays in progress </a:t>
          </a:r>
        </a:p>
      </dsp:txBody>
      <dsp:txXfrm>
        <a:off x="5492988" y="1353097"/>
        <a:ext cx="2328414" cy="1798160"/>
      </dsp:txXfrm>
    </dsp:sp>
    <dsp:sp modelId="{485FA715-9AF2-46EA-A26F-B5214F5288DE}">
      <dsp:nvSpPr>
        <dsp:cNvPr id="0" name=""/>
        <dsp:cNvSpPr/>
      </dsp:nvSpPr>
      <dsp:spPr>
        <a:xfrm>
          <a:off x="5484605" y="3640567"/>
          <a:ext cx="2328414" cy="658816"/>
        </a:xfrm>
        <a:prstGeom prst="rect">
          <a:avLst/>
        </a:prstGeom>
        <a:noFill/>
        <a:ln>
          <a:noFill/>
        </a:ln>
        <a:effectLst/>
      </dsp:spPr>
      <dsp:style>
        <a:lnRef idx="0">
          <a:scrgbClr r="0" g="0" b="0"/>
        </a:lnRef>
        <a:fillRef idx="0">
          <a:scrgbClr r="0" g="0" b="0"/>
        </a:fillRef>
        <a:effectRef idx="0">
          <a:scrgbClr r="0" g="0" b="0"/>
        </a:effectRef>
        <a:fontRef idx="minor"/>
      </dsp:style>
    </dsp:sp>
    <dsp:sp modelId="{DF684622-AF47-4E71-B3FD-47730B09496F}">
      <dsp:nvSpPr>
        <dsp:cNvPr id="0" name=""/>
        <dsp:cNvSpPr/>
      </dsp:nvSpPr>
      <dsp:spPr>
        <a:xfrm>
          <a:off x="8220492" y="207504"/>
          <a:ext cx="814945" cy="7800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30D40A-0C24-41B8-9DA3-DF8EE5383914}">
      <dsp:nvSpPr>
        <dsp:cNvPr id="0" name=""/>
        <dsp:cNvSpPr/>
      </dsp:nvSpPr>
      <dsp:spPr>
        <a:xfrm>
          <a:off x="8203704" y="1464649"/>
          <a:ext cx="2328414" cy="222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High turnover rates: extra incurred costs to providers</a:t>
          </a:r>
        </a:p>
        <a:p>
          <a:pPr marL="0" lvl="0" indent="0" algn="l" defTabSz="1066800">
            <a:lnSpc>
              <a:spcPct val="100000"/>
            </a:lnSpc>
            <a:spcBef>
              <a:spcPct val="0"/>
            </a:spcBef>
            <a:spcAft>
              <a:spcPct val="35000"/>
            </a:spcAft>
            <a:buNone/>
            <a:defRPr b="1"/>
          </a:pPr>
          <a:r>
            <a:rPr lang="en-US" sz="1400" b="0" kern="1200" dirty="0"/>
            <a:t>Recruitment costs </a:t>
          </a:r>
        </a:p>
        <a:p>
          <a:pPr marL="0" lvl="0" indent="0" algn="l" defTabSz="1066800">
            <a:lnSpc>
              <a:spcPct val="100000"/>
            </a:lnSpc>
            <a:spcBef>
              <a:spcPct val="0"/>
            </a:spcBef>
            <a:spcAft>
              <a:spcPct val="35000"/>
            </a:spcAft>
            <a:buNone/>
          </a:pPr>
          <a:r>
            <a:rPr lang="en-US" sz="1400" b="0" kern="1200" dirty="0"/>
            <a:t>Onboarding  and Pre-Service Training </a:t>
          </a:r>
        </a:p>
        <a:p>
          <a:pPr marL="0" lvl="0" indent="0" algn="l" defTabSz="1066800">
            <a:lnSpc>
              <a:spcPct val="100000"/>
            </a:lnSpc>
            <a:spcBef>
              <a:spcPct val="0"/>
            </a:spcBef>
            <a:spcAft>
              <a:spcPct val="35000"/>
            </a:spcAft>
            <a:buNone/>
          </a:pPr>
          <a:r>
            <a:rPr lang="en-US" sz="1400" b="0" kern="1200" dirty="0"/>
            <a:t>Additional costs associated with overtime</a:t>
          </a:r>
        </a:p>
        <a:p>
          <a:pPr marL="0" lvl="0" indent="0" algn="l" defTabSz="1066800">
            <a:lnSpc>
              <a:spcPct val="100000"/>
            </a:lnSpc>
            <a:spcBef>
              <a:spcPct val="0"/>
            </a:spcBef>
            <a:spcAft>
              <a:spcPct val="35000"/>
            </a:spcAft>
            <a:buNone/>
            <a:defRPr b="1"/>
          </a:pPr>
          <a:endParaRPr lang="en-US" sz="2400" kern="1200" dirty="0"/>
        </a:p>
      </dsp:txBody>
      <dsp:txXfrm>
        <a:off x="8203704" y="1464649"/>
        <a:ext cx="2328414" cy="2224152"/>
      </dsp:txXfrm>
    </dsp:sp>
    <dsp:sp modelId="{033081F8-071B-4F02-B25C-39D7A1640F03}">
      <dsp:nvSpPr>
        <dsp:cNvPr id="0" name=""/>
        <dsp:cNvSpPr/>
      </dsp:nvSpPr>
      <dsp:spPr>
        <a:xfrm>
          <a:off x="8233322" y="0"/>
          <a:ext cx="2328414" cy="138904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CE18F-0E5D-4AD0-A318-6C3A11D8A947}">
      <dsp:nvSpPr>
        <dsp:cNvPr id="0" name=""/>
        <dsp:cNvSpPr/>
      </dsp:nvSpPr>
      <dsp:spPr>
        <a:xfrm>
          <a:off x="0" y="301385"/>
          <a:ext cx="10730684" cy="155902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Data is needed to:</a:t>
          </a:r>
        </a:p>
      </dsp:txBody>
      <dsp:txXfrm>
        <a:off x="76105" y="377490"/>
        <a:ext cx="10578474" cy="1406815"/>
      </dsp:txXfrm>
    </dsp:sp>
    <dsp:sp modelId="{9E90AC98-DC9C-4AC9-AE43-F58187E16459}">
      <dsp:nvSpPr>
        <dsp:cNvPr id="0" name=""/>
        <dsp:cNvSpPr/>
      </dsp:nvSpPr>
      <dsp:spPr>
        <a:xfrm>
          <a:off x="0" y="1859320"/>
          <a:ext cx="10730684" cy="3326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699"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Assess state’s DSP workforce challenges and provide insight for potential improvement opportunities.  </a:t>
          </a:r>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Ensure all providers and states are collecting data and calculating indicators (turnover, for example) in the same standardized way.</a:t>
          </a:r>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Create an opportunity for providers to speak in one, unified voice to the state DD system through these survey results. </a:t>
          </a:r>
        </a:p>
      </dsp:txBody>
      <dsp:txXfrm>
        <a:off x="0" y="1859320"/>
        <a:ext cx="10730684" cy="332678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E69876-2BB9-4C13-BC90-4C5170103F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100" b="1" dirty="0"/>
          </a:p>
        </p:txBody>
      </p:sp>
      <p:sp>
        <p:nvSpPr>
          <p:cNvPr id="3" name="Date Placeholder 2">
            <a:extLst>
              <a:ext uri="{FF2B5EF4-FFF2-40B4-BE49-F238E27FC236}">
                <a16:creationId xmlns:a16="http://schemas.microsoft.com/office/drawing/2014/main" id="{B4D70B54-AA6F-4069-B867-90F5B6AD44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1E737-F236-4BB9-8646-7AEE0862CFC7}" type="datetimeFigureOut">
              <a:rPr lang="en-US" sz="800" smtClean="0"/>
              <a:t>4/1/2024</a:t>
            </a:fld>
            <a:endParaRPr lang="en-US" sz="800" dirty="0"/>
          </a:p>
        </p:txBody>
      </p:sp>
      <p:sp>
        <p:nvSpPr>
          <p:cNvPr id="4" name="Footer Placeholder 3">
            <a:extLst>
              <a:ext uri="{FF2B5EF4-FFF2-40B4-BE49-F238E27FC236}">
                <a16:creationId xmlns:a16="http://schemas.microsoft.com/office/drawing/2014/main" id="{05B0FA07-EA8A-4489-8329-C7D5E5CFC2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800" dirty="0"/>
          </a:p>
        </p:txBody>
      </p:sp>
      <p:sp>
        <p:nvSpPr>
          <p:cNvPr id="5" name="Slide Number Placeholder 4">
            <a:extLst>
              <a:ext uri="{FF2B5EF4-FFF2-40B4-BE49-F238E27FC236}">
                <a16:creationId xmlns:a16="http://schemas.microsoft.com/office/drawing/2014/main" id="{44E63906-4325-49A4-B35E-55495D37A9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AE7397-DCD0-411E-96FF-56C058BB3580}" type="slidenum">
              <a:rPr lang="en-US" sz="800" smtClean="0"/>
              <a:t>‹#›</a:t>
            </a:fld>
            <a:endParaRPr lang="en-US" sz="800" dirty="0"/>
          </a:p>
        </p:txBody>
      </p:sp>
    </p:spTree>
    <p:extLst>
      <p:ext uri="{BB962C8B-B14F-4D97-AF65-F5344CB8AC3E}">
        <p14:creationId xmlns:p14="http://schemas.microsoft.com/office/powerpoint/2010/main" val="45533383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b="1"/>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D8DC90B5-2E03-4135-B528-1241C30C095B}" type="datetimeFigureOut">
              <a:rPr lang="en-US" smtClean="0"/>
              <a:pPr/>
              <a:t>4/1/2024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chemeClr val="bg2"/>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B47F534D-C1C8-4AA5-88B2-A9405FF0088B}" type="slidenum">
              <a:rPr lang="en-US" smtClean="0"/>
              <a:pPr/>
              <a:t>‹#›</a:t>
            </a:fld>
            <a:endParaRPr lang="en-US" dirty="0"/>
          </a:p>
        </p:txBody>
      </p:sp>
    </p:spTree>
    <p:extLst>
      <p:ext uri="{BB962C8B-B14F-4D97-AF65-F5344CB8AC3E}">
        <p14:creationId xmlns:p14="http://schemas.microsoft.com/office/powerpoint/2010/main" val="162978859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lnSpc>
        <a:spcPct val="120000"/>
      </a:lnSpc>
      <a:defRPr sz="1100" kern="1200">
        <a:solidFill>
          <a:schemeClr val="tx1"/>
        </a:solidFill>
        <a:latin typeface="+mn-lt"/>
        <a:ea typeface="+mn-ea"/>
        <a:cs typeface="+mn-cs"/>
      </a:defRPr>
    </a:lvl1pPr>
    <a:lvl2pPr marL="457200" algn="l" defTabSz="914400" rtl="0" eaLnBrk="1" latinLnBrk="0" hangingPunct="1">
      <a:lnSpc>
        <a:spcPct val="120000"/>
      </a:lnSpc>
      <a:defRPr sz="1100" kern="1200">
        <a:solidFill>
          <a:schemeClr val="tx1"/>
        </a:solidFill>
        <a:latin typeface="+mn-lt"/>
        <a:ea typeface="+mn-ea"/>
        <a:cs typeface="+mn-cs"/>
      </a:defRPr>
    </a:lvl2pPr>
    <a:lvl3pPr marL="914400" algn="l" defTabSz="914400" rtl="0" eaLnBrk="1" latinLnBrk="0" hangingPunct="1">
      <a:lnSpc>
        <a:spcPct val="120000"/>
      </a:lnSpc>
      <a:defRPr sz="1100" kern="1200">
        <a:solidFill>
          <a:schemeClr val="tx1"/>
        </a:solidFill>
        <a:latin typeface="+mn-lt"/>
        <a:ea typeface="+mn-ea"/>
        <a:cs typeface="+mn-cs"/>
      </a:defRPr>
    </a:lvl3pPr>
    <a:lvl4pPr marL="1371600" algn="l" defTabSz="914400" rtl="0" eaLnBrk="1" latinLnBrk="0" hangingPunct="1">
      <a:lnSpc>
        <a:spcPct val="120000"/>
      </a:lnSpc>
      <a:defRPr sz="1100" kern="1200">
        <a:solidFill>
          <a:schemeClr val="tx1"/>
        </a:solidFill>
        <a:latin typeface="+mn-lt"/>
        <a:ea typeface="+mn-ea"/>
        <a:cs typeface="+mn-cs"/>
      </a:defRPr>
    </a:lvl4pPr>
    <a:lvl5pPr marL="1828800" algn="l" defTabSz="914400" rtl="0" eaLnBrk="1" latinLnBrk="0" hangingPunct="1">
      <a:lnSpc>
        <a:spcPct val="120000"/>
      </a:lnSpc>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2624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0CC34AD-ECAE-264B-8D85-B004DC999135}" type="slidenum">
              <a:rPr lang="en-US" smtClean="0"/>
              <a:pPr/>
              <a:t>3</a:t>
            </a:fld>
            <a:endParaRPr lang="en-US"/>
          </a:p>
        </p:txBody>
      </p:sp>
    </p:spTree>
    <p:extLst>
      <p:ext uri="{BB962C8B-B14F-4D97-AF65-F5344CB8AC3E}">
        <p14:creationId xmlns:p14="http://schemas.microsoft.com/office/powerpoint/2010/main" val="378232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CC34AD-ECAE-264B-8D85-B004DC999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0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0CC34AD-ECAE-264B-8D85-B004DC999135}" type="slidenum">
              <a:rPr lang="en-US" smtClean="0"/>
              <a:pPr/>
              <a:t>6</a:t>
            </a:fld>
            <a:endParaRPr lang="en-US"/>
          </a:p>
        </p:txBody>
      </p:sp>
    </p:spTree>
    <p:extLst>
      <p:ext uri="{BB962C8B-B14F-4D97-AF65-F5344CB8AC3E}">
        <p14:creationId xmlns:p14="http://schemas.microsoft.com/office/powerpoint/2010/main" val="2437279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F8D719-2B49-447B-9B7B-DC72A26B3909}"/>
              </a:ext>
            </a:extLst>
          </p:cNvPr>
          <p:cNvSpPr>
            <a:spLocks noGrp="1"/>
          </p:cNvSpPr>
          <p:nvPr>
            <p:ph type="subTitle" idx="1"/>
          </p:nvPr>
        </p:nvSpPr>
        <p:spPr>
          <a:xfrm>
            <a:off x="6553200" y="5718708"/>
            <a:ext cx="4953000" cy="502920"/>
          </a:xfrm>
        </p:spPr>
        <p:txBody>
          <a:bodyPr anchor="b"/>
          <a:lstStyle>
            <a:lvl1pPr marL="0" indent="0" algn="l">
              <a:lnSpc>
                <a:spcPct val="90000"/>
              </a:lnSpc>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Placeholder 4" descr="A group of green leaves&#10;&#10;Description automatically generated with medium confidence">
            <a:extLst>
              <a:ext uri="{FF2B5EF4-FFF2-40B4-BE49-F238E27FC236}">
                <a16:creationId xmlns:a16="http://schemas.microsoft.com/office/drawing/2014/main" id="{672B13B7-99AB-D5EA-1CDA-7EDF0C04E2DE}"/>
              </a:ext>
            </a:extLst>
          </p:cNvPr>
          <p:cNvPicPr>
            <a:picLocks noChangeAspect="1"/>
          </p:cNvPicPr>
          <p:nvPr userDrawn="1"/>
        </p:nvPicPr>
        <p:blipFill rotWithShape="1">
          <a:blip r:embed="rId2"/>
          <a:srcRect t="7858" r="51875" b="7858"/>
          <a:stretch/>
        </p:blipFill>
        <p:spPr>
          <a:xfrm>
            <a:off x="1524" y="0"/>
            <a:ext cx="5865876" cy="6858000"/>
          </a:xfrm>
          <a:prstGeom prst="rect">
            <a:avLst/>
          </a:prstGeom>
        </p:spPr>
      </p:pic>
      <p:sp>
        <p:nvSpPr>
          <p:cNvPr id="10" name="Rectangle 9">
            <a:extLst>
              <a:ext uri="{FF2B5EF4-FFF2-40B4-BE49-F238E27FC236}">
                <a16:creationId xmlns:a16="http://schemas.microsoft.com/office/drawing/2014/main" id="{23CD8877-B5C1-9D62-68F0-0D7567D97129}"/>
              </a:ext>
            </a:extLst>
          </p:cNvPr>
          <p:cNvSpPr/>
          <p:nvPr userDrawn="1"/>
        </p:nvSpPr>
        <p:spPr>
          <a:xfrm>
            <a:off x="0" y="0"/>
            <a:ext cx="5867400" cy="6858000"/>
          </a:xfrm>
          <a:prstGeom prst="rect">
            <a:avLst/>
          </a:prstGeom>
          <a:gradFill flip="none" rotWithShape="1">
            <a:gsLst>
              <a:gs pos="5000">
                <a:srgbClr val="000000">
                  <a:alpha val="80000"/>
                </a:srgbClr>
              </a:gs>
              <a:gs pos="65000">
                <a:srgbClr val="000000">
                  <a:alpha val="0"/>
                </a:srgbClr>
              </a:gs>
            </a:gsLst>
            <a:path path="circle">
              <a:fillToRect l="50000" t="50000" r="50000" b="50000"/>
            </a:path>
            <a:tileRect/>
          </a:gradFill>
          <a:ln w="9525" cap="flat">
            <a:noFill/>
            <a:prstDash val="solid"/>
            <a:miter/>
          </a:ln>
        </p:spPr>
        <p:txBody>
          <a:bodyPr rtlCol="0" anchor="ctr"/>
          <a:lstStyle/>
          <a:p>
            <a:endParaRPr lang="en-US" dirty="0"/>
          </a:p>
        </p:txBody>
      </p:sp>
      <p:pic>
        <p:nvPicPr>
          <p:cNvPr id="11" name="Graphic 10">
            <a:extLst>
              <a:ext uri="{FF2B5EF4-FFF2-40B4-BE49-F238E27FC236}">
                <a16:creationId xmlns:a16="http://schemas.microsoft.com/office/drawing/2014/main" id="{28D54F30-E02D-9632-61D8-F8397DC793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93900" y="2485464"/>
            <a:ext cx="1879600" cy="1658474"/>
          </a:xfrm>
          <a:prstGeom prst="rect">
            <a:avLst/>
          </a:prstGeom>
        </p:spPr>
      </p:pic>
      <p:sp>
        <p:nvSpPr>
          <p:cNvPr id="2" name="Title 1">
            <a:extLst>
              <a:ext uri="{FF2B5EF4-FFF2-40B4-BE49-F238E27FC236}">
                <a16:creationId xmlns:a16="http://schemas.microsoft.com/office/drawing/2014/main" id="{3176A2F6-09EE-411D-ABA1-2E989674E940}"/>
              </a:ext>
            </a:extLst>
          </p:cNvPr>
          <p:cNvSpPr>
            <a:spLocks noGrp="1"/>
          </p:cNvSpPr>
          <p:nvPr>
            <p:ph type="ctrTitle"/>
          </p:nvPr>
        </p:nvSpPr>
        <p:spPr>
          <a:xfrm>
            <a:off x="6553200" y="1371599"/>
            <a:ext cx="4953000" cy="4114801"/>
          </a:xfrm>
        </p:spPr>
        <p:txBody>
          <a:bodyPr anchor="ctr"/>
          <a:lstStyle>
            <a:lvl1pPr algn="l">
              <a:defRPr sz="4400"/>
            </a:lvl1pPr>
          </a:lstStyle>
          <a:p>
            <a:r>
              <a:rPr lang="en-US"/>
              <a:t>Click to edit Master title style</a:t>
            </a:r>
          </a:p>
        </p:txBody>
      </p:sp>
      <p:sp>
        <p:nvSpPr>
          <p:cNvPr id="4" name="Date Placeholder 3">
            <a:extLst>
              <a:ext uri="{FF2B5EF4-FFF2-40B4-BE49-F238E27FC236}">
                <a16:creationId xmlns:a16="http://schemas.microsoft.com/office/drawing/2014/main" id="{143B1AF7-7648-4746-A0AA-A2F6F21D6661}"/>
              </a:ext>
            </a:extLst>
          </p:cNvPr>
          <p:cNvSpPr>
            <a:spLocks noGrp="1"/>
          </p:cNvSpPr>
          <p:nvPr>
            <p:ph type="dt" sz="half" idx="10"/>
          </p:nvPr>
        </p:nvSpPr>
        <p:spPr/>
        <p:txBody>
          <a:bodyPr/>
          <a:lstStyle/>
          <a:p>
            <a:fld id="{C897B2F3-E158-4EA3-8467-680FF8947676}" type="datetime1">
              <a:rPr lang="en-US" smtClean="0"/>
              <a:t>4/1/2024</a:t>
            </a:fld>
            <a:endParaRPr lang="en-US" dirty="0"/>
          </a:p>
        </p:txBody>
      </p:sp>
      <p:sp>
        <p:nvSpPr>
          <p:cNvPr id="5" name="Footer Placeholder 4">
            <a:extLst>
              <a:ext uri="{FF2B5EF4-FFF2-40B4-BE49-F238E27FC236}">
                <a16:creationId xmlns:a16="http://schemas.microsoft.com/office/drawing/2014/main" id="{294F1826-F1E8-4AFA-B6EA-EFF3A448DD9A}"/>
              </a:ext>
            </a:extLst>
          </p:cNvPr>
          <p:cNvSpPr>
            <a:spLocks noGrp="1"/>
          </p:cNvSpPr>
          <p:nvPr>
            <p:ph type="ftr" sz="quarter" idx="11"/>
          </p:nvPr>
        </p:nvSpPr>
        <p:spPr>
          <a:xfrm>
            <a:off x="685800" y="6446519"/>
            <a:ext cx="4480560" cy="137160"/>
          </a:xfrm>
        </p:spPr>
        <p:txBody>
          <a:bodyPr/>
          <a:lstStyle>
            <a:lvl1pPr>
              <a:defRPr>
                <a:solidFill>
                  <a:schemeClr val="bg1"/>
                </a:solidFill>
              </a:defRPr>
            </a:lvl1pPr>
          </a:lstStyle>
          <a:p>
            <a:r>
              <a:rPr lang="en-US"/>
              <a:t>2022 NCI-IDD State of the Workforce Survey Report | Data Glance</a:t>
            </a:r>
            <a:endParaRPr lang="en-US" dirty="0"/>
          </a:p>
        </p:txBody>
      </p:sp>
      <p:sp>
        <p:nvSpPr>
          <p:cNvPr id="6" name="Slide Number Placeholder 5">
            <a:extLst>
              <a:ext uri="{FF2B5EF4-FFF2-40B4-BE49-F238E27FC236}">
                <a16:creationId xmlns:a16="http://schemas.microsoft.com/office/drawing/2014/main" id="{E3B657EC-266D-4BA1-82A0-687B78832D32}"/>
              </a:ext>
            </a:extLst>
          </p:cNvPr>
          <p:cNvSpPr>
            <a:spLocks noGrp="1"/>
          </p:cNvSpPr>
          <p:nvPr>
            <p:ph type="sldNum" sz="quarter" idx="12"/>
          </p:nvPr>
        </p:nvSpPr>
        <p:spPr/>
        <p:txBody>
          <a:bodyPr/>
          <a:lstStyle/>
          <a:p>
            <a:fld id="{B2643E34-DC33-45ED-8E33-EC0D5991E9A4}" type="slidenum">
              <a:rPr lang="en-US" smtClean="0"/>
              <a:t>‹#›</a:t>
            </a:fld>
            <a:endParaRPr lang="en-US" dirty="0"/>
          </a:p>
        </p:txBody>
      </p:sp>
    </p:spTree>
    <p:extLst>
      <p:ext uri="{BB962C8B-B14F-4D97-AF65-F5344CB8AC3E}">
        <p14:creationId xmlns:p14="http://schemas.microsoft.com/office/powerpoint/2010/main" val="650123153"/>
      </p:ext>
    </p:extLst>
  </p:cSld>
  <p:clrMapOvr>
    <a:masterClrMapping/>
  </p:clrMapOvr>
  <p:extLst>
    <p:ext uri="{DCECCB84-F9BA-43D5-87BE-67443E8EF086}">
      <p15:sldGuideLst xmlns:p15="http://schemas.microsoft.com/office/powerpoint/2012/main">
        <p15:guide id="1" pos="4128">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DEDF-8AF8-ADC8-FEAC-577D6E233E7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43B919C-4279-9407-62BC-337AA3C195BE}"/>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743627DF-4885-24E0-D080-EA087E75FEEF}"/>
              </a:ext>
            </a:extLst>
          </p:cNvPr>
          <p:cNvSpPr>
            <a:spLocks noGrp="1"/>
          </p:cNvSpPr>
          <p:nvPr>
            <p:ph type="dt" sz="half" idx="11"/>
          </p:nvPr>
        </p:nvSpPr>
        <p:spPr/>
        <p:txBody>
          <a:bodyPr/>
          <a:lstStyle/>
          <a:p>
            <a:fld id="{8F566CA2-A347-498E-9C29-0A855376F602}" type="datetime1">
              <a:rPr lang="en-US" smtClean="0"/>
              <a:t>4/1/2024</a:t>
            </a:fld>
            <a:endParaRPr lang="en-US" dirty="0"/>
          </a:p>
        </p:txBody>
      </p:sp>
      <p:sp>
        <p:nvSpPr>
          <p:cNvPr id="5" name="Slide Number Placeholder 4">
            <a:extLst>
              <a:ext uri="{FF2B5EF4-FFF2-40B4-BE49-F238E27FC236}">
                <a16:creationId xmlns:a16="http://schemas.microsoft.com/office/drawing/2014/main" id="{08488DD2-67AE-CF8A-A20B-20FDED4A8A9C}"/>
              </a:ext>
            </a:extLst>
          </p:cNvPr>
          <p:cNvSpPr>
            <a:spLocks noGrp="1"/>
          </p:cNvSpPr>
          <p:nvPr>
            <p:ph type="sldNum" sz="quarter" idx="12"/>
          </p:nvPr>
        </p:nvSpPr>
        <p:spPr/>
        <p:txBody>
          <a:bodyPr/>
          <a:lstStyle/>
          <a:p>
            <a:fld id="{B2643E34-DC33-45ED-8E33-EC0D5991E9A4}" type="slidenum">
              <a:rPr lang="en-US" smtClean="0"/>
              <a:pPr/>
              <a:t>‹#›</a:t>
            </a:fld>
            <a:endParaRPr lang="en-US" dirty="0"/>
          </a:p>
        </p:txBody>
      </p:sp>
      <p:grpSp>
        <p:nvGrpSpPr>
          <p:cNvPr id="12" name="Group 11">
            <a:extLst>
              <a:ext uri="{FF2B5EF4-FFF2-40B4-BE49-F238E27FC236}">
                <a16:creationId xmlns:a16="http://schemas.microsoft.com/office/drawing/2014/main" id="{48732B57-A9E5-E9F1-2C79-7201158BB746}"/>
              </a:ext>
            </a:extLst>
          </p:cNvPr>
          <p:cNvGrpSpPr/>
          <p:nvPr userDrawn="1"/>
        </p:nvGrpSpPr>
        <p:grpSpPr>
          <a:xfrm>
            <a:off x="696686" y="2029486"/>
            <a:ext cx="10809514" cy="3484271"/>
            <a:chOff x="696686" y="2029486"/>
            <a:chExt cx="10809514" cy="3484271"/>
          </a:xfrm>
        </p:grpSpPr>
        <p:cxnSp>
          <p:nvCxnSpPr>
            <p:cNvPr id="7" name="Straight Connector 6">
              <a:extLst>
                <a:ext uri="{FF2B5EF4-FFF2-40B4-BE49-F238E27FC236}">
                  <a16:creationId xmlns:a16="http://schemas.microsoft.com/office/drawing/2014/main" id="{268AA048-CBBC-82D9-0654-521DE56D0C2D}"/>
                </a:ext>
              </a:extLst>
            </p:cNvPr>
            <p:cNvCxnSpPr>
              <a:cxnSpLocks/>
            </p:cNvCxnSpPr>
            <p:nvPr/>
          </p:nvCxnSpPr>
          <p:spPr>
            <a:xfrm>
              <a:off x="4299857"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A2592CA-8E5B-D24D-587C-16C2A120BA42}"/>
                </a:ext>
              </a:extLst>
            </p:cNvPr>
            <p:cNvCxnSpPr>
              <a:cxnSpLocks/>
            </p:cNvCxnSpPr>
            <p:nvPr/>
          </p:nvCxnSpPr>
          <p:spPr>
            <a:xfrm>
              <a:off x="7903028"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15C1956-C819-A79F-FD37-DF05ABBDBE7E}"/>
                </a:ext>
              </a:extLst>
            </p:cNvPr>
            <p:cNvCxnSpPr>
              <a:cxnSpLocks/>
            </p:cNvCxnSpPr>
            <p:nvPr/>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5062A60-204C-1AC0-E9DE-F76F94C7BBE8}"/>
                </a:ext>
              </a:extLst>
            </p:cNvPr>
            <p:cNvCxnSpPr>
              <a:cxnSpLocks/>
            </p:cNvCxnSpPr>
            <p:nvPr/>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grpSp>
      <p:sp>
        <p:nvSpPr>
          <p:cNvPr id="13" name="Text Placeholder 16">
            <a:extLst>
              <a:ext uri="{FF2B5EF4-FFF2-40B4-BE49-F238E27FC236}">
                <a16:creationId xmlns:a16="http://schemas.microsoft.com/office/drawing/2014/main" id="{C83717E9-9D92-CEDF-AF32-D567C67D0D40}"/>
              </a:ext>
            </a:extLst>
          </p:cNvPr>
          <p:cNvSpPr>
            <a:spLocks noGrp="1"/>
          </p:cNvSpPr>
          <p:nvPr>
            <p:ph type="body" sz="quarter" idx="13"/>
          </p:nvPr>
        </p:nvSpPr>
        <p:spPr>
          <a:xfrm>
            <a:off x="919162" y="2057400"/>
            <a:ext cx="3147477"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6">
            <a:extLst>
              <a:ext uri="{FF2B5EF4-FFF2-40B4-BE49-F238E27FC236}">
                <a16:creationId xmlns:a16="http://schemas.microsoft.com/office/drawing/2014/main" id="{4DE8C6E8-1C92-3C2D-0A11-5AA417B09EBA}"/>
              </a:ext>
            </a:extLst>
          </p:cNvPr>
          <p:cNvSpPr>
            <a:spLocks noGrp="1"/>
          </p:cNvSpPr>
          <p:nvPr>
            <p:ph type="body" sz="quarter" idx="14"/>
          </p:nvPr>
        </p:nvSpPr>
        <p:spPr>
          <a:xfrm>
            <a:off x="4522262" y="2057400"/>
            <a:ext cx="31474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6">
            <a:extLst>
              <a:ext uri="{FF2B5EF4-FFF2-40B4-BE49-F238E27FC236}">
                <a16:creationId xmlns:a16="http://schemas.microsoft.com/office/drawing/2014/main" id="{29543529-3F15-9780-C0ED-77F98FA27EBA}"/>
              </a:ext>
            </a:extLst>
          </p:cNvPr>
          <p:cNvSpPr>
            <a:spLocks noGrp="1"/>
          </p:cNvSpPr>
          <p:nvPr>
            <p:ph type="body" sz="quarter" idx="15"/>
          </p:nvPr>
        </p:nvSpPr>
        <p:spPr>
          <a:xfrm>
            <a:off x="8125361" y="2057400"/>
            <a:ext cx="31474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82743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A98529B-ED4E-00A6-BF89-3EC9B89B270A}"/>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2" name="Title 1">
            <a:extLst>
              <a:ext uri="{FF2B5EF4-FFF2-40B4-BE49-F238E27FC236}">
                <a16:creationId xmlns:a16="http://schemas.microsoft.com/office/drawing/2014/main" id="{1907B7AB-483C-8FF3-9B03-F54DA1F22A28}"/>
              </a:ext>
            </a:extLst>
          </p:cNvPr>
          <p:cNvSpPr>
            <a:spLocks noGrp="1"/>
          </p:cNvSpPr>
          <p:nvPr>
            <p:ph type="title"/>
          </p:nvPr>
        </p:nvSpPr>
        <p:spPr>
          <a:xfrm>
            <a:off x="685800" y="685798"/>
            <a:ext cx="2616958" cy="48006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55FCE21-EBF7-3BBE-453D-3D4B9019B95D}"/>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4357850F-6EF5-5CF2-A9E3-F3B2FCACCDAD}"/>
              </a:ext>
            </a:extLst>
          </p:cNvPr>
          <p:cNvSpPr>
            <a:spLocks noGrp="1"/>
          </p:cNvSpPr>
          <p:nvPr>
            <p:ph type="dt" sz="half" idx="11"/>
          </p:nvPr>
        </p:nvSpPr>
        <p:spPr/>
        <p:txBody>
          <a:bodyPr/>
          <a:lstStyle/>
          <a:p>
            <a:fld id="{FB799444-6F2F-4DCE-AC38-41827ADAFA49}" type="datetime1">
              <a:rPr lang="en-US" smtClean="0"/>
              <a:t>4/1/2024</a:t>
            </a:fld>
            <a:endParaRPr lang="en-US" dirty="0"/>
          </a:p>
        </p:txBody>
      </p:sp>
      <p:sp>
        <p:nvSpPr>
          <p:cNvPr id="5" name="Slide Number Placeholder 4">
            <a:extLst>
              <a:ext uri="{FF2B5EF4-FFF2-40B4-BE49-F238E27FC236}">
                <a16:creationId xmlns:a16="http://schemas.microsoft.com/office/drawing/2014/main" id="{7B1AA68B-684D-DF5A-BEE7-CC3034C21206}"/>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9" name="Content Placeholder 11">
            <a:extLst>
              <a:ext uri="{FF2B5EF4-FFF2-40B4-BE49-F238E27FC236}">
                <a16:creationId xmlns:a16="http://schemas.microsoft.com/office/drawing/2014/main" id="{2B6E3538-4373-5E72-47D4-3062049F0D3E}"/>
              </a:ext>
            </a:extLst>
          </p:cNvPr>
          <p:cNvSpPr>
            <a:spLocks noGrp="1"/>
          </p:cNvSpPr>
          <p:nvPr>
            <p:ph sz="quarter" idx="13"/>
          </p:nvPr>
        </p:nvSpPr>
        <p:spPr>
          <a:xfrm>
            <a:off x="5182358" y="722649"/>
            <a:ext cx="6323841" cy="1471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16454BEC-E9C3-E9ED-A744-6110F4EF4646}"/>
              </a:ext>
            </a:extLst>
          </p:cNvPr>
          <p:cNvCxnSpPr>
            <a:cxnSpLocks/>
          </p:cNvCxnSpPr>
          <p:nvPr userDrawn="1"/>
        </p:nvCxnSpPr>
        <p:spPr>
          <a:xfrm flipH="1">
            <a:off x="5182358" y="2422734"/>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1">
            <a:extLst>
              <a:ext uri="{FF2B5EF4-FFF2-40B4-BE49-F238E27FC236}">
                <a16:creationId xmlns:a16="http://schemas.microsoft.com/office/drawing/2014/main" id="{BC050716-991A-0263-A73F-DB581E51281F}"/>
              </a:ext>
            </a:extLst>
          </p:cNvPr>
          <p:cNvSpPr>
            <a:spLocks noGrp="1"/>
          </p:cNvSpPr>
          <p:nvPr>
            <p:ph sz="quarter" idx="15"/>
          </p:nvPr>
        </p:nvSpPr>
        <p:spPr>
          <a:xfrm>
            <a:off x="5182358" y="2653504"/>
            <a:ext cx="6323841" cy="1571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1">
            <a:extLst>
              <a:ext uri="{FF2B5EF4-FFF2-40B4-BE49-F238E27FC236}">
                <a16:creationId xmlns:a16="http://schemas.microsoft.com/office/drawing/2014/main" id="{3EC07A3E-124B-EA0B-42B4-95AB496A51E3}"/>
              </a:ext>
            </a:extLst>
          </p:cNvPr>
          <p:cNvSpPr>
            <a:spLocks noGrp="1"/>
          </p:cNvSpPr>
          <p:nvPr>
            <p:ph sz="quarter" idx="16"/>
          </p:nvPr>
        </p:nvSpPr>
        <p:spPr>
          <a:xfrm>
            <a:off x="5182358" y="4684249"/>
            <a:ext cx="6323841" cy="1472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F72A7CD2-0B63-F141-D711-ACB809B66C0B}"/>
              </a:ext>
            </a:extLst>
          </p:cNvPr>
          <p:cNvCxnSpPr>
            <a:cxnSpLocks/>
          </p:cNvCxnSpPr>
          <p:nvPr userDrawn="1"/>
        </p:nvCxnSpPr>
        <p:spPr>
          <a:xfrm flipH="1">
            <a:off x="5182358" y="4451302"/>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41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0B1293A-FADF-A9B2-9482-F5519CB742BA}"/>
              </a:ext>
            </a:extLst>
          </p:cNvPr>
          <p:cNvSpPr>
            <a:spLocks noGrp="1"/>
          </p:cNvSpPr>
          <p:nvPr>
            <p:ph type="body" sz="quarter" idx="13"/>
          </p:nvPr>
        </p:nvSpPr>
        <p:spPr>
          <a:xfrm>
            <a:off x="919163"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76644E9-EEE8-D9EA-FFD4-52345499877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AC70F81-6E3A-AB43-6635-3B153DC1769B}"/>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500E883C-41B0-E847-5491-F2A207A9F20C}"/>
              </a:ext>
            </a:extLst>
          </p:cNvPr>
          <p:cNvSpPr>
            <a:spLocks noGrp="1"/>
          </p:cNvSpPr>
          <p:nvPr>
            <p:ph type="dt" sz="half" idx="11"/>
          </p:nvPr>
        </p:nvSpPr>
        <p:spPr/>
        <p:txBody>
          <a:bodyPr/>
          <a:lstStyle/>
          <a:p>
            <a:fld id="{11D69696-9E70-47C0-A25E-534A2430959D}" type="datetime1">
              <a:rPr lang="en-US" smtClean="0"/>
              <a:t>4/1/2024</a:t>
            </a:fld>
            <a:endParaRPr lang="en-US" dirty="0"/>
          </a:p>
        </p:txBody>
      </p:sp>
      <p:sp>
        <p:nvSpPr>
          <p:cNvPr id="5" name="Slide Number Placeholder 4">
            <a:extLst>
              <a:ext uri="{FF2B5EF4-FFF2-40B4-BE49-F238E27FC236}">
                <a16:creationId xmlns:a16="http://schemas.microsoft.com/office/drawing/2014/main" id="{36DF02C5-F3DD-9F84-7226-93C4623D887D}"/>
              </a:ext>
            </a:extLst>
          </p:cNvPr>
          <p:cNvSpPr>
            <a:spLocks noGrp="1"/>
          </p:cNvSpPr>
          <p:nvPr>
            <p:ph type="sldNum" sz="quarter" idx="12"/>
          </p:nvPr>
        </p:nvSpPr>
        <p:spPr/>
        <p:txBody>
          <a:bodyPr/>
          <a:lstStyle/>
          <a:p>
            <a:fld id="{B2643E34-DC33-45ED-8E33-EC0D5991E9A4}" type="slidenum">
              <a:rPr lang="en-US" smtClean="0"/>
              <a:pPr/>
              <a:t>‹#›</a:t>
            </a:fld>
            <a:endParaRPr lang="en-US" dirty="0"/>
          </a:p>
        </p:txBody>
      </p:sp>
      <p:grpSp>
        <p:nvGrpSpPr>
          <p:cNvPr id="10" name="Group 9">
            <a:extLst>
              <a:ext uri="{FF2B5EF4-FFF2-40B4-BE49-F238E27FC236}">
                <a16:creationId xmlns:a16="http://schemas.microsoft.com/office/drawing/2014/main" id="{E774E169-35D5-A4D1-2A02-1F903D7BCC7C}"/>
              </a:ext>
            </a:extLst>
          </p:cNvPr>
          <p:cNvGrpSpPr/>
          <p:nvPr userDrawn="1"/>
        </p:nvGrpSpPr>
        <p:grpSpPr>
          <a:xfrm>
            <a:off x="696686" y="2029486"/>
            <a:ext cx="10809514" cy="3484271"/>
            <a:chOff x="696686" y="2029486"/>
            <a:chExt cx="10809514" cy="4142714"/>
          </a:xfrm>
        </p:grpSpPr>
        <p:cxnSp>
          <p:nvCxnSpPr>
            <p:cNvPr id="11" name="Straight Connector 10">
              <a:extLst>
                <a:ext uri="{FF2B5EF4-FFF2-40B4-BE49-F238E27FC236}">
                  <a16:creationId xmlns:a16="http://schemas.microsoft.com/office/drawing/2014/main" id="{FDA0042F-5414-4B36-34B2-99779F410203}"/>
                </a:ext>
              </a:extLst>
            </p:cNvPr>
            <p:cNvCxnSpPr>
              <a:cxnSpLocks/>
            </p:cNvCxnSpPr>
            <p:nvPr/>
          </p:nvCxnSpPr>
          <p:spPr>
            <a:xfrm>
              <a:off x="3399065"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B6EC96B-D2D2-76CD-8FA4-8A69E41514A8}"/>
                </a:ext>
              </a:extLst>
            </p:cNvPr>
            <p:cNvCxnSpPr>
              <a:cxnSpLocks/>
            </p:cNvCxnSpPr>
            <p:nvPr/>
          </p:nvCxnSpPr>
          <p:spPr>
            <a:xfrm>
              <a:off x="6101444"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1F37D97-96A6-A6C0-0EC8-72D5103ECE08}"/>
                </a:ext>
              </a:extLst>
            </p:cNvPr>
            <p:cNvCxnSpPr>
              <a:cxnSpLocks/>
            </p:cNvCxnSpPr>
            <p:nvPr/>
          </p:nvCxnSpPr>
          <p:spPr>
            <a:xfrm>
              <a:off x="8803822"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702943-DB6E-A8E9-0037-336472C8FE83}"/>
                </a:ext>
              </a:extLst>
            </p:cNvPr>
            <p:cNvCxnSpPr>
              <a:cxnSpLocks/>
            </p:cNvCxnSpPr>
            <p:nvPr/>
          </p:nvCxnSpPr>
          <p:spPr>
            <a:xfrm>
              <a:off x="11506200"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E6F1F63-17E2-C1A0-127D-A3B9D03BF595}"/>
                </a:ext>
              </a:extLst>
            </p:cNvPr>
            <p:cNvCxnSpPr>
              <a:cxnSpLocks/>
            </p:cNvCxnSpPr>
            <p:nvPr/>
          </p:nvCxnSpPr>
          <p:spPr>
            <a:xfrm>
              <a:off x="696686"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grpSp>
      <p:sp>
        <p:nvSpPr>
          <p:cNvPr id="18" name="Text Placeholder 16">
            <a:extLst>
              <a:ext uri="{FF2B5EF4-FFF2-40B4-BE49-F238E27FC236}">
                <a16:creationId xmlns:a16="http://schemas.microsoft.com/office/drawing/2014/main" id="{F97D3A6B-1BD1-5AB5-810D-645090578703}"/>
              </a:ext>
            </a:extLst>
          </p:cNvPr>
          <p:cNvSpPr>
            <a:spLocks noGrp="1"/>
          </p:cNvSpPr>
          <p:nvPr>
            <p:ph type="body" sz="quarter" idx="14"/>
          </p:nvPr>
        </p:nvSpPr>
        <p:spPr>
          <a:xfrm>
            <a:off x="3621540"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6">
            <a:extLst>
              <a:ext uri="{FF2B5EF4-FFF2-40B4-BE49-F238E27FC236}">
                <a16:creationId xmlns:a16="http://schemas.microsoft.com/office/drawing/2014/main" id="{8F6AD296-23B8-06B0-A19C-6A786D72468D}"/>
              </a:ext>
            </a:extLst>
          </p:cNvPr>
          <p:cNvSpPr>
            <a:spLocks noGrp="1"/>
          </p:cNvSpPr>
          <p:nvPr>
            <p:ph type="body" sz="quarter" idx="15"/>
          </p:nvPr>
        </p:nvSpPr>
        <p:spPr>
          <a:xfrm>
            <a:off x="6323917"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6">
            <a:extLst>
              <a:ext uri="{FF2B5EF4-FFF2-40B4-BE49-F238E27FC236}">
                <a16:creationId xmlns:a16="http://schemas.microsoft.com/office/drawing/2014/main" id="{DB23A90E-BC6F-95CC-74E2-B99F170F018E}"/>
              </a:ext>
            </a:extLst>
          </p:cNvPr>
          <p:cNvSpPr>
            <a:spLocks noGrp="1"/>
          </p:cNvSpPr>
          <p:nvPr>
            <p:ph type="body" sz="quarter" idx="16"/>
          </p:nvPr>
        </p:nvSpPr>
        <p:spPr>
          <a:xfrm>
            <a:off x="9037416"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31687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0D0FFF4-3EB8-56A5-272E-502F62BBB02E}"/>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2" name="Title 1">
            <a:extLst>
              <a:ext uri="{FF2B5EF4-FFF2-40B4-BE49-F238E27FC236}">
                <a16:creationId xmlns:a16="http://schemas.microsoft.com/office/drawing/2014/main" id="{C76644E9-EEE8-D9EA-FFD4-52345499877D}"/>
              </a:ext>
            </a:extLst>
          </p:cNvPr>
          <p:cNvSpPr>
            <a:spLocks noGrp="1"/>
          </p:cNvSpPr>
          <p:nvPr>
            <p:ph type="title"/>
          </p:nvPr>
        </p:nvSpPr>
        <p:spPr>
          <a:xfrm>
            <a:off x="685800" y="685798"/>
            <a:ext cx="2616958" cy="48006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AC70F81-6E3A-AB43-6635-3B153DC1769B}"/>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500E883C-41B0-E847-5491-F2A207A9F20C}"/>
              </a:ext>
            </a:extLst>
          </p:cNvPr>
          <p:cNvSpPr>
            <a:spLocks noGrp="1"/>
          </p:cNvSpPr>
          <p:nvPr>
            <p:ph type="dt" sz="half" idx="11"/>
          </p:nvPr>
        </p:nvSpPr>
        <p:spPr/>
        <p:txBody>
          <a:bodyPr/>
          <a:lstStyle/>
          <a:p>
            <a:fld id="{E0350926-A247-45AF-BAD5-EB39E612D62C}" type="datetime1">
              <a:rPr lang="en-US" smtClean="0"/>
              <a:t>4/1/2024</a:t>
            </a:fld>
            <a:endParaRPr lang="en-US" dirty="0"/>
          </a:p>
        </p:txBody>
      </p:sp>
      <p:sp>
        <p:nvSpPr>
          <p:cNvPr id="5" name="Slide Number Placeholder 4">
            <a:extLst>
              <a:ext uri="{FF2B5EF4-FFF2-40B4-BE49-F238E27FC236}">
                <a16:creationId xmlns:a16="http://schemas.microsoft.com/office/drawing/2014/main" id="{36DF02C5-F3DD-9F84-7226-93C4623D887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9" name="Content Placeholder 11">
            <a:extLst>
              <a:ext uri="{FF2B5EF4-FFF2-40B4-BE49-F238E27FC236}">
                <a16:creationId xmlns:a16="http://schemas.microsoft.com/office/drawing/2014/main" id="{370115F5-8B9E-1081-4541-0C8573E39EF2}"/>
              </a:ext>
            </a:extLst>
          </p:cNvPr>
          <p:cNvSpPr>
            <a:spLocks noGrp="1"/>
          </p:cNvSpPr>
          <p:nvPr>
            <p:ph sz="quarter" idx="13"/>
          </p:nvPr>
        </p:nvSpPr>
        <p:spPr>
          <a:xfrm>
            <a:off x="5182359" y="722649"/>
            <a:ext cx="2934268" cy="247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56C88DE4-FB55-E2FD-FEBD-4FDF6C6341DF}"/>
              </a:ext>
            </a:extLst>
          </p:cNvPr>
          <p:cNvCxnSpPr>
            <a:cxnSpLocks/>
          </p:cNvCxnSpPr>
          <p:nvPr userDrawn="1"/>
        </p:nvCxnSpPr>
        <p:spPr>
          <a:xfrm flipH="1">
            <a:off x="5182358" y="3429000"/>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11">
            <a:extLst>
              <a:ext uri="{FF2B5EF4-FFF2-40B4-BE49-F238E27FC236}">
                <a16:creationId xmlns:a16="http://schemas.microsoft.com/office/drawing/2014/main" id="{05DB5CB7-ED22-AAC8-348C-52F85020B968}"/>
              </a:ext>
            </a:extLst>
          </p:cNvPr>
          <p:cNvSpPr>
            <a:spLocks noGrp="1"/>
          </p:cNvSpPr>
          <p:nvPr>
            <p:ph sz="quarter" idx="16"/>
          </p:nvPr>
        </p:nvSpPr>
        <p:spPr>
          <a:xfrm>
            <a:off x="8573827" y="722649"/>
            <a:ext cx="2934268" cy="247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11">
            <a:extLst>
              <a:ext uri="{FF2B5EF4-FFF2-40B4-BE49-F238E27FC236}">
                <a16:creationId xmlns:a16="http://schemas.microsoft.com/office/drawing/2014/main" id="{8E1DFC64-DB2F-EEB9-80C4-477C72A261A5}"/>
              </a:ext>
            </a:extLst>
          </p:cNvPr>
          <p:cNvSpPr>
            <a:spLocks noGrp="1"/>
          </p:cNvSpPr>
          <p:nvPr>
            <p:ph sz="quarter" idx="17"/>
          </p:nvPr>
        </p:nvSpPr>
        <p:spPr>
          <a:xfrm>
            <a:off x="5182359" y="3657601"/>
            <a:ext cx="2934268"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1">
            <a:extLst>
              <a:ext uri="{FF2B5EF4-FFF2-40B4-BE49-F238E27FC236}">
                <a16:creationId xmlns:a16="http://schemas.microsoft.com/office/drawing/2014/main" id="{998EA86E-2804-0A9F-82A0-9FAF50347F4F}"/>
              </a:ext>
            </a:extLst>
          </p:cNvPr>
          <p:cNvSpPr>
            <a:spLocks noGrp="1"/>
          </p:cNvSpPr>
          <p:nvPr>
            <p:ph sz="quarter" idx="18"/>
          </p:nvPr>
        </p:nvSpPr>
        <p:spPr>
          <a:xfrm>
            <a:off x="8573827" y="3657601"/>
            <a:ext cx="2934268"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a:extLst>
              <a:ext uri="{FF2B5EF4-FFF2-40B4-BE49-F238E27FC236}">
                <a16:creationId xmlns:a16="http://schemas.microsoft.com/office/drawing/2014/main" id="{C786116A-0362-1EDE-FB8E-9BFFDB629408}"/>
              </a:ext>
            </a:extLst>
          </p:cNvPr>
          <p:cNvCxnSpPr>
            <a:cxnSpLocks/>
          </p:cNvCxnSpPr>
          <p:nvPr userDrawn="1"/>
        </p:nvCxnSpPr>
        <p:spPr>
          <a:xfrm>
            <a:off x="8345226" y="722638"/>
            <a:ext cx="1" cy="5449555"/>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75178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9F6B6E0-7C6E-4B17-A633-3073EAE2F852}"/>
              </a:ext>
            </a:extLst>
          </p:cNvPr>
          <p:cNvSpPr>
            <a:spLocks noGrp="1"/>
          </p:cNvSpPr>
          <p:nvPr>
            <p:ph type="dt" sz="half" idx="10"/>
          </p:nvPr>
        </p:nvSpPr>
        <p:spPr/>
        <p:txBody>
          <a:bodyPr/>
          <a:lstStyle/>
          <a:p>
            <a:fld id="{A41BEC55-74A0-4270-BDA9-B18EE74D1D17}" type="datetime1">
              <a:rPr lang="en-US" smtClean="0"/>
              <a:t>4/1/2024</a:t>
            </a:fld>
            <a:endParaRPr lang="en-US" dirty="0"/>
          </a:p>
        </p:txBody>
      </p:sp>
      <p:sp>
        <p:nvSpPr>
          <p:cNvPr id="8" name="Footer Placeholder 7">
            <a:extLst>
              <a:ext uri="{FF2B5EF4-FFF2-40B4-BE49-F238E27FC236}">
                <a16:creationId xmlns:a16="http://schemas.microsoft.com/office/drawing/2014/main" id="{59D9042D-6A38-4BB0-9C68-8B691AEB356C}"/>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9" name="Slide Number Placeholder 8">
            <a:extLst>
              <a:ext uri="{FF2B5EF4-FFF2-40B4-BE49-F238E27FC236}">
                <a16:creationId xmlns:a16="http://schemas.microsoft.com/office/drawing/2014/main" id="{87C00F53-14B3-42D2-97CB-017D015B001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2" name="Title 1">
            <a:extLst>
              <a:ext uri="{FF2B5EF4-FFF2-40B4-BE49-F238E27FC236}">
                <a16:creationId xmlns:a16="http://schemas.microsoft.com/office/drawing/2014/main" id="{59475270-F0A7-41DD-AB7A-83D81B515BC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13943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7A8DF4D-2C25-47CD-B972-F229DD600E7A}"/>
              </a:ext>
            </a:extLst>
          </p:cNvPr>
          <p:cNvSpPr>
            <a:spLocks noGrp="1"/>
          </p:cNvSpPr>
          <p:nvPr>
            <p:ph type="dt" sz="half" idx="10"/>
          </p:nvPr>
        </p:nvSpPr>
        <p:spPr/>
        <p:txBody>
          <a:bodyPr/>
          <a:lstStyle/>
          <a:p>
            <a:fld id="{9FC8E5A5-C2C7-42CE-B57F-1A51EBF81E50}" type="datetime1">
              <a:rPr lang="en-US" smtClean="0"/>
              <a:t>4/1/2024</a:t>
            </a:fld>
            <a:endParaRPr lang="en-US" dirty="0"/>
          </a:p>
        </p:txBody>
      </p:sp>
      <p:sp>
        <p:nvSpPr>
          <p:cNvPr id="6" name="Footer Placeholder 5">
            <a:extLst>
              <a:ext uri="{FF2B5EF4-FFF2-40B4-BE49-F238E27FC236}">
                <a16:creationId xmlns:a16="http://schemas.microsoft.com/office/drawing/2014/main" id="{5BFD038B-25CD-4FF4-8116-1F3AAE140F2C}"/>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7" name="Slide Number Placeholder 6">
            <a:extLst>
              <a:ext uri="{FF2B5EF4-FFF2-40B4-BE49-F238E27FC236}">
                <a16:creationId xmlns:a16="http://schemas.microsoft.com/office/drawing/2014/main" id="{48248339-A58D-4E9B-ACEE-43A5709606F7}"/>
              </a:ext>
            </a:extLst>
          </p:cNvPr>
          <p:cNvSpPr>
            <a:spLocks noGrp="1"/>
          </p:cNvSpPr>
          <p:nvPr>
            <p:ph type="sldNum" sz="quarter" idx="12"/>
          </p:nvPr>
        </p:nvSpPr>
        <p:spPr/>
        <p:txBody>
          <a:body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315095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08E22-9133-4AC6-A081-3D8B7986D726}"/>
              </a:ext>
            </a:extLst>
          </p:cNvPr>
          <p:cNvSpPr>
            <a:spLocks noGrp="1"/>
          </p:cNvSpPr>
          <p:nvPr>
            <p:ph idx="1"/>
          </p:nvPr>
        </p:nvSpPr>
        <p:spPr>
          <a:xfrm>
            <a:off x="4445000" y="685800"/>
            <a:ext cx="7061200" cy="5486399"/>
          </a:xfrm>
        </p:spPr>
        <p:txBody>
          <a:bodyPr/>
          <a:lstStyle>
            <a:lvl1pPr>
              <a:defRPr sz="18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7B088B2-C1BC-4B2B-BF5D-30D44CFC2E4B}"/>
              </a:ext>
            </a:extLst>
          </p:cNvPr>
          <p:cNvSpPr>
            <a:spLocks noGrp="1"/>
          </p:cNvSpPr>
          <p:nvPr>
            <p:ph type="body" sz="half" idx="2"/>
          </p:nvPr>
        </p:nvSpPr>
        <p:spPr>
          <a:xfrm>
            <a:off x="685800" y="4114799"/>
            <a:ext cx="3301999" cy="2057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53398D16-CEAC-4DB0-9A41-8E6E8EE59B4A}"/>
              </a:ext>
            </a:extLst>
          </p:cNvPr>
          <p:cNvSpPr>
            <a:spLocks noGrp="1"/>
          </p:cNvSpPr>
          <p:nvPr>
            <p:ph type="dt" sz="half" idx="10"/>
          </p:nvPr>
        </p:nvSpPr>
        <p:spPr/>
        <p:txBody>
          <a:bodyPr/>
          <a:lstStyle/>
          <a:p>
            <a:fld id="{CC8CB61B-0637-48D3-8FDC-706286DAA7F6}" type="datetime1">
              <a:rPr lang="en-US" smtClean="0"/>
              <a:t>4/1/2024</a:t>
            </a:fld>
            <a:endParaRPr lang="en-US" dirty="0"/>
          </a:p>
        </p:txBody>
      </p:sp>
      <p:sp>
        <p:nvSpPr>
          <p:cNvPr id="9" name="Footer Placeholder 8">
            <a:extLst>
              <a:ext uri="{FF2B5EF4-FFF2-40B4-BE49-F238E27FC236}">
                <a16:creationId xmlns:a16="http://schemas.microsoft.com/office/drawing/2014/main" id="{EB0C489C-D157-4EEE-9EE1-68218D08382E}"/>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10" name="Slide Number Placeholder 9">
            <a:extLst>
              <a:ext uri="{FF2B5EF4-FFF2-40B4-BE49-F238E27FC236}">
                <a16:creationId xmlns:a16="http://schemas.microsoft.com/office/drawing/2014/main" id="{BF004BED-A99F-42E4-AC55-99462B2F26E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6" name="Title 5">
            <a:extLst>
              <a:ext uri="{FF2B5EF4-FFF2-40B4-BE49-F238E27FC236}">
                <a16:creationId xmlns:a16="http://schemas.microsoft.com/office/drawing/2014/main" id="{E7EA044D-1F72-490F-9493-6939235618CC}"/>
              </a:ext>
            </a:extLst>
          </p:cNvPr>
          <p:cNvSpPr>
            <a:spLocks noGrp="1"/>
          </p:cNvSpPr>
          <p:nvPr>
            <p:ph type="title"/>
          </p:nvPr>
        </p:nvSpPr>
        <p:spPr>
          <a:xfrm>
            <a:off x="685800" y="685799"/>
            <a:ext cx="3302000" cy="2057400"/>
          </a:xfrm>
        </p:spPr>
        <p:txBody>
          <a:bodyPr/>
          <a:lstStyle/>
          <a:p>
            <a:r>
              <a:rPr lang="en-US"/>
              <a:t>Click to edit Master title style</a:t>
            </a:r>
            <a:endParaRPr lang="en-US" dirty="0"/>
          </a:p>
        </p:txBody>
      </p:sp>
    </p:spTree>
    <p:extLst>
      <p:ext uri="{BB962C8B-B14F-4D97-AF65-F5344CB8AC3E}">
        <p14:creationId xmlns:p14="http://schemas.microsoft.com/office/powerpoint/2010/main" val="399225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9A5C4DA-935E-E468-5474-411F89AE571B}"/>
              </a:ext>
            </a:extLst>
          </p:cNvPr>
          <p:cNvSpPr>
            <a:spLocks noGrp="1"/>
          </p:cNvSpPr>
          <p:nvPr>
            <p:ph type="pic" idx="1"/>
          </p:nvPr>
        </p:nvSpPr>
        <p:spPr>
          <a:xfrm>
            <a:off x="0" y="0"/>
            <a:ext cx="7743960" cy="6858001"/>
          </a:xfrm>
          <a:custGeom>
            <a:avLst/>
            <a:gdLst>
              <a:gd name="connsiteX0" fmla="*/ 294732 w 7743960"/>
              <a:gd name="connsiteY0" fmla="*/ 0 h 6858001"/>
              <a:gd name="connsiteX1" fmla="*/ 980532 w 7743960"/>
              <a:gd name="connsiteY1" fmla="*/ 0 h 6858001"/>
              <a:gd name="connsiteX2" fmla="*/ 2116537 w 7743960"/>
              <a:gd name="connsiteY2" fmla="*/ 0 h 6858001"/>
              <a:gd name="connsiteX3" fmla="*/ 2802337 w 7743960"/>
              <a:gd name="connsiteY3" fmla="*/ 0 h 6858001"/>
              <a:gd name="connsiteX4" fmla="*/ 2802338 w 7743960"/>
              <a:gd name="connsiteY4" fmla="*/ 1 h 6858001"/>
              <a:gd name="connsiteX5" fmla="*/ 4130130 w 7743960"/>
              <a:gd name="connsiteY5" fmla="*/ 1 h 6858001"/>
              <a:gd name="connsiteX6" fmla="*/ 4130132 w 7743960"/>
              <a:gd name="connsiteY6" fmla="*/ 0 h 6858001"/>
              <a:gd name="connsiteX7" fmla="*/ 4815932 w 7743960"/>
              <a:gd name="connsiteY7" fmla="*/ 0 h 6858001"/>
              <a:gd name="connsiteX8" fmla="*/ 5951937 w 7743960"/>
              <a:gd name="connsiteY8" fmla="*/ 0 h 6858001"/>
              <a:gd name="connsiteX9" fmla="*/ 6637737 w 7743960"/>
              <a:gd name="connsiteY9" fmla="*/ 0 h 6858001"/>
              <a:gd name="connsiteX10" fmla="*/ 6688316 w 7743960"/>
              <a:gd name="connsiteY10" fmla="*/ 46467 h 6858001"/>
              <a:gd name="connsiteX11" fmla="*/ 7743960 w 7743960"/>
              <a:gd name="connsiteY11" fmla="*/ 3428999 h 6858001"/>
              <a:gd name="connsiteX12" fmla="*/ 6688317 w 7743960"/>
              <a:gd name="connsiteY12" fmla="*/ 6811531 h 6858001"/>
              <a:gd name="connsiteX13" fmla="*/ 6637734 w 7743960"/>
              <a:gd name="connsiteY13" fmla="*/ 6858001 h 6858001"/>
              <a:gd name="connsiteX14" fmla="*/ 6183964 w 7743960"/>
              <a:gd name="connsiteY14" fmla="*/ 6858001 h 6858001"/>
              <a:gd name="connsiteX15" fmla="*/ 5951934 w 7743960"/>
              <a:gd name="connsiteY15" fmla="*/ 6858001 h 6858001"/>
              <a:gd name="connsiteX16" fmla="*/ 5498164 w 7743960"/>
              <a:gd name="connsiteY16" fmla="*/ 6858001 h 6858001"/>
              <a:gd name="connsiteX17" fmla="*/ 2802334 w 7743960"/>
              <a:gd name="connsiteY17" fmla="*/ 6858001 h 6858001"/>
              <a:gd name="connsiteX18" fmla="*/ 2540372 w 7743960"/>
              <a:gd name="connsiteY18" fmla="*/ 6858001 h 6858001"/>
              <a:gd name="connsiteX19" fmla="*/ 2348564 w 7743960"/>
              <a:gd name="connsiteY19" fmla="*/ 6858001 h 6858001"/>
              <a:gd name="connsiteX20" fmla="*/ 2116534 w 7743960"/>
              <a:gd name="connsiteY20" fmla="*/ 6858001 h 6858001"/>
              <a:gd name="connsiteX21" fmla="*/ 1662764 w 7743960"/>
              <a:gd name="connsiteY21" fmla="*/ 6858001 h 6858001"/>
              <a:gd name="connsiteX22" fmla="*/ 0 w 7743960"/>
              <a:gd name="connsiteY22" fmla="*/ 6858001 h 6858001"/>
              <a:gd name="connsiteX23" fmla="*/ 0 w 7743960"/>
              <a:gd name="connsiteY23" fmla="*/ 1 h 6858001"/>
              <a:gd name="connsiteX24" fmla="*/ 294730 w 7743960"/>
              <a:gd name="connsiteY24"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43960" h="6858001">
                <a:moveTo>
                  <a:pt x="294732" y="0"/>
                </a:moveTo>
                <a:lnTo>
                  <a:pt x="980532" y="0"/>
                </a:lnTo>
                <a:lnTo>
                  <a:pt x="2116537" y="0"/>
                </a:lnTo>
                <a:lnTo>
                  <a:pt x="2802337" y="0"/>
                </a:lnTo>
                <a:lnTo>
                  <a:pt x="2802338" y="1"/>
                </a:lnTo>
                <a:lnTo>
                  <a:pt x="4130130" y="1"/>
                </a:lnTo>
                <a:lnTo>
                  <a:pt x="4130132" y="0"/>
                </a:lnTo>
                <a:lnTo>
                  <a:pt x="4815932" y="0"/>
                </a:lnTo>
                <a:lnTo>
                  <a:pt x="5951937" y="0"/>
                </a:lnTo>
                <a:lnTo>
                  <a:pt x="6637737" y="0"/>
                </a:lnTo>
                <a:lnTo>
                  <a:pt x="6688316" y="46467"/>
                </a:lnTo>
                <a:cubicBezTo>
                  <a:pt x="7317105" y="697885"/>
                  <a:pt x="7743960" y="1968376"/>
                  <a:pt x="7743960" y="3428999"/>
                </a:cubicBezTo>
                <a:cubicBezTo>
                  <a:pt x="7743960" y="4889621"/>
                  <a:pt x="7317105" y="6160113"/>
                  <a:pt x="6688317" y="6811531"/>
                </a:cubicBezTo>
                <a:lnTo>
                  <a:pt x="6637734" y="6858001"/>
                </a:lnTo>
                <a:lnTo>
                  <a:pt x="6183964" y="6858001"/>
                </a:lnTo>
                <a:lnTo>
                  <a:pt x="5951934" y="6858001"/>
                </a:lnTo>
                <a:lnTo>
                  <a:pt x="5498164" y="6858001"/>
                </a:lnTo>
                <a:lnTo>
                  <a:pt x="2802334" y="6858001"/>
                </a:lnTo>
                <a:lnTo>
                  <a:pt x="2540372" y="6858001"/>
                </a:lnTo>
                <a:lnTo>
                  <a:pt x="2348564" y="6858001"/>
                </a:lnTo>
                <a:lnTo>
                  <a:pt x="2116534" y="6858001"/>
                </a:lnTo>
                <a:lnTo>
                  <a:pt x="1662764" y="6858001"/>
                </a:lnTo>
                <a:lnTo>
                  <a:pt x="0" y="6858001"/>
                </a:lnTo>
                <a:lnTo>
                  <a:pt x="0" y="1"/>
                </a:lnTo>
                <a:lnTo>
                  <a:pt x="294730" y="1"/>
                </a:lnTo>
                <a:close/>
              </a:path>
            </a:pathLst>
          </a:custGeom>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0065823-2B2B-4091-B95D-D36D47E5E7E1}"/>
              </a:ext>
            </a:extLst>
          </p:cNvPr>
          <p:cNvSpPr>
            <a:spLocks noGrp="1"/>
          </p:cNvSpPr>
          <p:nvPr>
            <p:ph type="body" sz="half" idx="2"/>
          </p:nvPr>
        </p:nvSpPr>
        <p:spPr>
          <a:xfrm>
            <a:off x="8204200" y="4114800"/>
            <a:ext cx="3302000" cy="2057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77DDAD6-B9BE-4556-BF79-A4F5E478051B}"/>
              </a:ext>
            </a:extLst>
          </p:cNvPr>
          <p:cNvSpPr>
            <a:spLocks noGrp="1"/>
          </p:cNvSpPr>
          <p:nvPr>
            <p:ph type="dt" sz="half" idx="10"/>
          </p:nvPr>
        </p:nvSpPr>
        <p:spPr/>
        <p:txBody>
          <a:bodyPr/>
          <a:lstStyle/>
          <a:p>
            <a:fld id="{4308ABBA-884D-4341-B100-A13EF5590E8B}" type="datetime1">
              <a:rPr lang="en-US" smtClean="0"/>
              <a:t>4/1/2024</a:t>
            </a:fld>
            <a:endParaRPr lang="en-US" dirty="0"/>
          </a:p>
        </p:txBody>
      </p:sp>
      <p:sp>
        <p:nvSpPr>
          <p:cNvPr id="9" name="Footer Placeholder 8">
            <a:extLst>
              <a:ext uri="{FF2B5EF4-FFF2-40B4-BE49-F238E27FC236}">
                <a16:creationId xmlns:a16="http://schemas.microsoft.com/office/drawing/2014/main" id="{34FBF509-E2D9-4C2A-A111-3DB299713A04}"/>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10" name="Slide Number Placeholder 9">
            <a:extLst>
              <a:ext uri="{FF2B5EF4-FFF2-40B4-BE49-F238E27FC236}">
                <a16:creationId xmlns:a16="http://schemas.microsoft.com/office/drawing/2014/main" id="{2BCDC962-FF40-4FD2-9894-ADB869524324}"/>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Title 4">
            <a:extLst>
              <a:ext uri="{FF2B5EF4-FFF2-40B4-BE49-F238E27FC236}">
                <a16:creationId xmlns:a16="http://schemas.microsoft.com/office/drawing/2014/main" id="{E268C480-27BF-47F6-94DD-007A04B2A342}"/>
              </a:ext>
            </a:extLst>
          </p:cNvPr>
          <p:cNvSpPr>
            <a:spLocks noGrp="1"/>
          </p:cNvSpPr>
          <p:nvPr>
            <p:ph type="title"/>
          </p:nvPr>
        </p:nvSpPr>
        <p:spPr>
          <a:xfrm>
            <a:off x="8204199" y="685798"/>
            <a:ext cx="3302000" cy="2743202"/>
          </a:xfrm>
        </p:spPr>
        <p:txBody>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78CCF46-A4F8-EB5C-FB97-0EAD14FD7F5E}"/>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202506529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66DE-74DA-589C-B478-61179DE8B35B}"/>
              </a:ext>
            </a:extLst>
          </p:cNvPr>
          <p:cNvSpPr>
            <a:spLocks noGrp="1"/>
          </p:cNvSpPr>
          <p:nvPr>
            <p:ph type="title"/>
          </p:nvPr>
        </p:nvSpPr>
        <p:spPr>
          <a:xfrm>
            <a:off x="685800" y="685798"/>
            <a:ext cx="3302000" cy="27432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34C86725-EE25-6FEB-2315-5A5614D70E5D}"/>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CAE237D6-8E68-55B2-7717-45F07239C80F}"/>
              </a:ext>
            </a:extLst>
          </p:cNvPr>
          <p:cNvSpPr>
            <a:spLocks noGrp="1"/>
          </p:cNvSpPr>
          <p:nvPr>
            <p:ph type="dt" sz="half" idx="11"/>
          </p:nvPr>
        </p:nvSpPr>
        <p:spPr/>
        <p:txBody>
          <a:bodyPr/>
          <a:lstStyle/>
          <a:p>
            <a:fld id="{D3AA8A57-18FE-40C1-B998-3A09CD028DA9}" type="datetime1">
              <a:rPr lang="en-US" smtClean="0"/>
              <a:t>4/1/2024</a:t>
            </a:fld>
            <a:endParaRPr lang="en-US" dirty="0"/>
          </a:p>
        </p:txBody>
      </p:sp>
      <p:sp>
        <p:nvSpPr>
          <p:cNvPr id="5" name="Slide Number Placeholder 4">
            <a:extLst>
              <a:ext uri="{FF2B5EF4-FFF2-40B4-BE49-F238E27FC236}">
                <a16:creationId xmlns:a16="http://schemas.microsoft.com/office/drawing/2014/main" id="{ECE6F0BC-FC97-E61D-3E75-E6268340CB8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7" name="Text Placeholder 6">
            <a:extLst>
              <a:ext uri="{FF2B5EF4-FFF2-40B4-BE49-F238E27FC236}">
                <a16:creationId xmlns:a16="http://schemas.microsoft.com/office/drawing/2014/main" id="{9976598D-CA71-1B04-52CA-4482B30950A0}"/>
              </a:ext>
            </a:extLst>
          </p:cNvPr>
          <p:cNvSpPr>
            <a:spLocks noGrp="1"/>
          </p:cNvSpPr>
          <p:nvPr>
            <p:ph type="body" sz="quarter" idx="13"/>
          </p:nvPr>
        </p:nvSpPr>
        <p:spPr>
          <a:xfrm>
            <a:off x="685800" y="4114800"/>
            <a:ext cx="3302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ADCB084A-5C5B-43CC-4BE8-6DDA24E371F7}"/>
              </a:ext>
            </a:extLst>
          </p:cNvPr>
          <p:cNvSpPr>
            <a:spLocks noGrp="1"/>
          </p:cNvSpPr>
          <p:nvPr>
            <p:ph type="pic" sz="quarter" idx="14"/>
          </p:nvPr>
        </p:nvSpPr>
        <p:spPr>
          <a:xfrm>
            <a:off x="4458064" y="-1"/>
            <a:ext cx="7733937" cy="6858001"/>
          </a:xfrm>
          <a:custGeom>
            <a:avLst/>
            <a:gdLst>
              <a:gd name="connsiteX0" fmla="*/ 1106223 w 7733937"/>
              <a:gd name="connsiteY0" fmla="*/ 0 h 6858001"/>
              <a:gd name="connsiteX1" fmla="*/ 1792023 w 7733937"/>
              <a:gd name="connsiteY1" fmla="*/ 0 h 6858001"/>
              <a:gd name="connsiteX2" fmla="*/ 2928028 w 7733937"/>
              <a:gd name="connsiteY2" fmla="*/ 0 h 6858001"/>
              <a:gd name="connsiteX3" fmla="*/ 3613828 w 7733937"/>
              <a:gd name="connsiteY3" fmla="*/ 0 h 6858001"/>
              <a:gd name="connsiteX4" fmla="*/ 3613830 w 7733937"/>
              <a:gd name="connsiteY4" fmla="*/ 1 h 6858001"/>
              <a:gd name="connsiteX5" fmla="*/ 4941622 w 7733937"/>
              <a:gd name="connsiteY5" fmla="*/ 1 h 6858001"/>
              <a:gd name="connsiteX6" fmla="*/ 4941623 w 7733937"/>
              <a:gd name="connsiteY6" fmla="*/ 0 h 6858001"/>
              <a:gd name="connsiteX7" fmla="*/ 5627423 w 7733937"/>
              <a:gd name="connsiteY7" fmla="*/ 0 h 6858001"/>
              <a:gd name="connsiteX8" fmla="*/ 6763428 w 7733937"/>
              <a:gd name="connsiteY8" fmla="*/ 0 h 6858001"/>
              <a:gd name="connsiteX9" fmla="*/ 7449228 w 7733937"/>
              <a:gd name="connsiteY9" fmla="*/ 0 h 6858001"/>
              <a:gd name="connsiteX10" fmla="*/ 7449230 w 7733937"/>
              <a:gd name="connsiteY10" fmla="*/ 1 h 6858001"/>
              <a:gd name="connsiteX11" fmla="*/ 7733937 w 7733937"/>
              <a:gd name="connsiteY11" fmla="*/ 1 h 6858001"/>
              <a:gd name="connsiteX12" fmla="*/ 7733937 w 7733937"/>
              <a:gd name="connsiteY12" fmla="*/ 6858001 h 6858001"/>
              <a:gd name="connsiteX13" fmla="*/ 6081196 w 7733937"/>
              <a:gd name="connsiteY13" fmla="*/ 6858001 h 6858001"/>
              <a:gd name="connsiteX14" fmla="*/ 5627426 w 7733937"/>
              <a:gd name="connsiteY14" fmla="*/ 6858001 h 6858001"/>
              <a:gd name="connsiteX15" fmla="*/ 5395396 w 7733937"/>
              <a:gd name="connsiteY15" fmla="*/ 6858001 h 6858001"/>
              <a:gd name="connsiteX16" fmla="*/ 5203588 w 7733937"/>
              <a:gd name="connsiteY16" fmla="*/ 6858001 h 6858001"/>
              <a:gd name="connsiteX17" fmla="*/ 4941626 w 7733937"/>
              <a:gd name="connsiteY17" fmla="*/ 6858001 h 6858001"/>
              <a:gd name="connsiteX18" fmla="*/ 2245796 w 7733937"/>
              <a:gd name="connsiteY18" fmla="*/ 6858001 h 6858001"/>
              <a:gd name="connsiteX19" fmla="*/ 1792026 w 7733937"/>
              <a:gd name="connsiteY19" fmla="*/ 6858001 h 6858001"/>
              <a:gd name="connsiteX20" fmla="*/ 1559996 w 7733937"/>
              <a:gd name="connsiteY20" fmla="*/ 6858001 h 6858001"/>
              <a:gd name="connsiteX21" fmla="*/ 1106226 w 7733937"/>
              <a:gd name="connsiteY21" fmla="*/ 6858001 h 6858001"/>
              <a:gd name="connsiteX22" fmla="*/ 1055643 w 7733937"/>
              <a:gd name="connsiteY22" fmla="*/ 6811531 h 6858001"/>
              <a:gd name="connsiteX23" fmla="*/ 0 w 7733937"/>
              <a:gd name="connsiteY23" fmla="*/ 3428999 h 6858001"/>
              <a:gd name="connsiteX24" fmla="*/ 1055644 w 7733937"/>
              <a:gd name="connsiteY24" fmla="*/ 464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33937" h="6858001">
                <a:moveTo>
                  <a:pt x="1106223" y="0"/>
                </a:moveTo>
                <a:lnTo>
                  <a:pt x="1792023" y="0"/>
                </a:lnTo>
                <a:lnTo>
                  <a:pt x="2928028" y="0"/>
                </a:lnTo>
                <a:lnTo>
                  <a:pt x="3613828" y="0"/>
                </a:lnTo>
                <a:lnTo>
                  <a:pt x="3613830" y="1"/>
                </a:lnTo>
                <a:lnTo>
                  <a:pt x="4941622" y="1"/>
                </a:lnTo>
                <a:lnTo>
                  <a:pt x="4941623" y="0"/>
                </a:lnTo>
                <a:lnTo>
                  <a:pt x="5627423" y="0"/>
                </a:lnTo>
                <a:lnTo>
                  <a:pt x="6763428" y="0"/>
                </a:lnTo>
                <a:lnTo>
                  <a:pt x="7449228" y="0"/>
                </a:lnTo>
                <a:lnTo>
                  <a:pt x="7449230" y="1"/>
                </a:lnTo>
                <a:lnTo>
                  <a:pt x="7733937" y="1"/>
                </a:lnTo>
                <a:lnTo>
                  <a:pt x="7733937" y="6858001"/>
                </a:lnTo>
                <a:lnTo>
                  <a:pt x="6081196" y="6858001"/>
                </a:lnTo>
                <a:lnTo>
                  <a:pt x="5627426" y="6858001"/>
                </a:lnTo>
                <a:lnTo>
                  <a:pt x="5395396" y="6858001"/>
                </a:lnTo>
                <a:lnTo>
                  <a:pt x="5203588" y="6858001"/>
                </a:lnTo>
                <a:lnTo>
                  <a:pt x="4941626" y="6858001"/>
                </a:lnTo>
                <a:lnTo>
                  <a:pt x="2245796" y="6858001"/>
                </a:lnTo>
                <a:lnTo>
                  <a:pt x="1792026" y="6858001"/>
                </a:lnTo>
                <a:lnTo>
                  <a:pt x="1559996" y="6858001"/>
                </a:lnTo>
                <a:lnTo>
                  <a:pt x="1106226" y="6858001"/>
                </a:lnTo>
                <a:lnTo>
                  <a:pt x="1055643" y="6811531"/>
                </a:lnTo>
                <a:cubicBezTo>
                  <a:pt x="426855" y="6160113"/>
                  <a:pt x="0" y="4889621"/>
                  <a:pt x="0" y="3428999"/>
                </a:cubicBezTo>
                <a:cubicBezTo>
                  <a:pt x="0" y="1968376"/>
                  <a:pt x="426855" y="697885"/>
                  <a:pt x="1055644" y="46467"/>
                </a:cubicBezTo>
                <a:close/>
              </a:path>
            </a:pathLst>
          </a:custGeom>
        </p:spPr>
        <p:txBody>
          <a:bodyPr wrap="square">
            <a:noAutofit/>
          </a:bodyPr>
          <a:lstStyle>
            <a:lvl1pPr marL="0" indent="0" algn="r">
              <a:buNone/>
              <a:defRPr/>
            </a:lvl1pPr>
          </a:lstStyle>
          <a:p>
            <a:r>
              <a:rPr lang="en-US"/>
              <a:t>Click icon to add picture</a:t>
            </a:r>
            <a:endParaRPr lang="en-US" dirty="0"/>
          </a:p>
        </p:txBody>
      </p:sp>
      <p:sp>
        <p:nvSpPr>
          <p:cNvPr id="26" name="Text Placeholder 25">
            <a:extLst>
              <a:ext uri="{FF2B5EF4-FFF2-40B4-BE49-F238E27FC236}">
                <a16:creationId xmlns:a16="http://schemas.microsoft.com/office/drawing/2014/main" id="{C37CCC91-7C20-E927-A24D-5E1F23267B0C}"/>
              </a:ext>
            </a:extLst>
          </p:cNvPr>
          <p:cNvSpPr>
            <a:spLocks noGrp="1"/>
          </p:cNvSpPr>
          <p:nvPr>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6" name="Group 5">
            <a:extLst>
              <a:ext uri="{FF2B5EF4-FFF2-40B4-BE49-F238E27FC236}">
                <a16:creationId xmlns:a16="http://schemas.microsoft.com/office/drawing/2014/main" id="{9CAD83E1-3BFB-3AF1-74DB-00D623BAFF29}"/>
              </a:ext>
            </a:extLst>
          </p:cNvPr>
          <p:cNvGrpSpPr/>
          <p:nvPr userDrawn="1"/>
        </p:nvGrpSpPr>
        <p:grpSpPr>
          <a:xfrm>
            <a:off x="12361180" y="1270861"/>
            <a:ext cx="3077430" cy="1903228"/>
            <a:chOff x="12361180" y="4816547"/>
            <a:chExt cx="3077430" cy="1903228"/>
          </a:xfrm>
        </p:grpSpPr>
        <p:sp>
          <p:nvSpPr>
            <p:cNvPr id="8" name="Rectangle 7">
              <a:extLst>
                <a:ext uri="{FF2B5EF4-FFF2-40B4-BE49-F238E27FC236}">
                  <a16:creationId xmlns:a16="http://schemas.microsoft.com/office/drawing/2014/main" id="{B4784CB0-0B03-CC46-F4AD-1AAA321BEE00}"/>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Floating Logo</a:t>
              </a:r>
            </a:p>
            <a:p>
              <a:pPr>
                <a:spcBef>
                  <a:spcPts val="1200"/>
                </a:spcBef>
              </a:pPr>
              <a:r>
                <a:rPr lang="en-US" sz="1000" dirty="0">
                  <a:solidFill>
                    <a:schemeClr val="bg1"/>
                  </a:solidFill>
                </a:rPr>
                <a:t>This layout is built in layers, with a logo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9" name="Group 8">
              <a:extLst>
                <a:ext uri="{FF2B5EF4-FFF2-40B4-BE49-F238E27FC236}">
                  <a16:creationId xmlns:a16="http://schemas.microsoft.com/office/drawing/2014/main" id="{8B58A371-7479-9E15-EC49-92BA2F9D33B1}"/>
                </a:ext>
              </a:extLst>
            </p:cNvPr>
            <p:cNvGrpSpPr/>
            <p:nvPr userDrawn="1"/>
          </p:nvGrpSpPr>
          <p:grpSpPr>
            <a:xfrm>
              <a:off x="12467344" y="6414314"/>
              <a:ext cx="887150" cy="242419"/>
              <a:chOff x="12435444" y="7109930"/>
              <a:chExt cx="1638529" cy="447737"/>
            </a:xfrm>
          </p:grpSpPr>
          <p:pic>
            <p:nvPicPr>
              <p:cNvPr id="10" name="Picture 9">
                <a:extLst>
                  <a:ext uri="{FF2B5EF4-FFF2-40B4-BE49-F238E27FC236}">
                    <a16:creationId xmlns:a16="http://schemas.microsoft.com/office/drawing/2014/main" id="{70A59FD5-F1D4-E8D4-B4FD-80463B56CF03}"/>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2" name="Rectangle 11">
                <a:extLst>
                  <a:ext uri="{FF2B5EF4-FFF2-40B4-BE49-F238E27FC236}">
                    <a16:creationId xmlns:a16="http://schemas.microsoft.com/office/drawing/2014/main" id="{CEB65458-BACF-7284-CBF9-7C1C3F5CD63C}"/>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13" name="Rectangle 12">
                <a:extLst>
                  <a:ext uri="{FF2B5EF4-FFF2-40B4-BE49-F238E27FC236}">
                    <a16:creationId xmlns:a16="http://schemas.microsoft.com/office/drawing/2014/main" id="{C2546E81-0AA9-3E81-F7A6-E3EC8CBCB696}"/>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
        <p:nvSpPr>
          <p:cNvPr id="14" name="Rectangle 13">
            <a:extLst>
              <a:ext uri="{FF2B5EF4-FFF2-40B4-BE49-F238E27FC236}">
                <a16:creationId xmlns:a16="http://schemas.microsoft.com/office/drawing/2014/main" id="{D34284D0-175D-4FBD-234E-662A918E07C2}"/>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205952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ctur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DE460B-8492-496E-B905-F2014225D6A2}"/>
              </a:ext>
            </a:extLst>
          </p:cNvPr>
          <p:cNvSpPr>
            <a:spLocks noGrp="1"/>
          </p:cNvSpPr>
          <p:nvPr>
            <p:ph type="pic" idx="1"/>
          </p:nvPr>
        </p:nvSpPr>
        <p:spPr>
          <a:xfrm>
            <a:off x="1524" y="0"/>
            <a:ext cx="12188952" cy="685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Date Placeholder 1">
            <a:extLst>
              <a:ext uri="{FF2B5EF4-FFF2-40B4-BE49-F238E27FC236}">
                <a16:creationId xmlns:a16="http://schemas.microsoft.com/office/drawing/2014/main" id="{DBEB2FE4-B8E6-4397-B43C-A951254865D3}"/>
              </a:ext>
            </a:extLst>
          </p:cNvPr>
          <p:cNvSpPr>
            <a:spLocks noGrp="1"/>
          </p:cNvSpPr>
          <p:nvPr>
            <p:ph type="dt" sz="half" idx="10"/>
          </p:nvPr>
        </p:nvSpPr>
        <p:spPr/>
        <p:txBody>
          <a:bodyPr/>
          <a:lstStyle/>
          <a:p>
            <a:fld id="{656E9EDC-F79C-4BD7-AB34-4569F0B3DCC1}" type="datetime1">
              <a:rPr lang="en-US" smtClean="0"/>
              <a:t>4/1/2024</a:t>
            </a:fld>
            <a:endParaRPr lang="en-US" dirty="0"/>
          </a:p>
        </p:txBody>
      </p:sp>
      <p:sp>
        <p:nvSpPr>
          <p:cNvPr id="4" name="Footer Placeholder 3">
            <a:extLst>
              <a:ext uri="{FF2B5EF4-FFF2-40B4-BE49-F238E27FC236}">
                <a16:creationId xmlns:a16="http://schemas.microsoft.com/office/drawing/2014/main" id="{93A581C9-28B8-425E-BDF8-FDE4555EF626}"/>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8" name="Slide Number Placeholder 7">
            <a:extLst>
              <a:ext uri="{FF2B5EF4-FFF2-40B4-BE49-F238E27FC236}">
                <a16:creationId xmlns:a16="http://schemas.microsoft.com/office/drawing/2014/main" id="{71C5BAEF-23A3-460A-8B57-7064A775252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Text Placeholder 4">
            <a:extLst>
              <a:ext uri="{FF2B5EF4-FFF2-40B4-BE49-F238E27FC236}">
                <a16:creationId xmlns:a16="http://schemas.microsoft.com/office/drawing/2014/main" id="{EDCFD5A7-E4FA-C577-2DF5-50CF275191A3}"/>
              </a:ext>
            </a:extLst>
          </p:cNvPr>
          <p:cNvSpPr>
            <a:spLocks noGrp="1"/>
          </p:cNvSpPr>
          <p:nvPr>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6" name="Group 5">
            <a:extLst>
              <a:ext uri="{FF2B5EF4-FFF2-40B4-BE49-F238E27FC236}">
                <a16:creationId xmlns:a16="http://schemas.microsoft.com/office/drawing/2014/main" id="{04640E31-AAE4-028F-3170-BFC524E69908}"/>
              </a:ext>
            </a:extLst>
          </p:cNvPr>
          <p:cNvGrpSpPr/>
          <p:nvPr userDrawn="1"/>
        </p:nvGrpSpPr>
        <p:grpSpPr>
          <a:xfrm>
            <a:off x="12361180" y="0"/>
            <a:ext cx="3077430" cy="1903228"/>
            <a:chOff x="12361180" y="4816547"/>
            <a:chExt cx="3077430" cy="1903228"/>
          </a:xfrm>
        </p:grpSpPr>
        <p:sp>
          <p:nvSpPr>
            <p:cNvPr id="7" name="Rectangle 6">
              <a:extLst>
                <a:ext uri="{FF2B5EF4-FFF2-40B4-BE49-F238E27FC236}">
                  <a16:creationId xmlns:a16="http://schemas.microsoft.com/office/drawing/2014/main" id="{41167763-8761-480D-11FC-1634B49EEB5A}"/>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Floating Logo</a:t>
              </a:r>
            </a:p>
            <a:p>
              <a:pPr>
                <a:spcBef>
                  <a:spcPts val="1200"/>
                </a:spcBef>
              </a:pPr>
              <a:r>
                <a:rPr lang="en-US" sz="1000" dirty="0">
                  <a:solidFill>
                    <a:schemeClr val="bg1"/>
                  </a:solidFill>
                </a:rPr>
                <a:t>This layout is built in layers, with a logo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9" name="Group 8">
              <a:extLst>
                <a:ext uri="{FF2B5EF4-FFF2-40B4-BE49-F238E27FC236}">
                  <a16:creationId xmlns:a16="http://schemas.microsoft.com/office/drawing/2014/main" id="{AEFD9589-C241-A22D-69C6-418B9E0B1168}"/>
                </a:ext>
              </a:extLst>
            </p:cNvPr>
            <p:cNvGrpSpPr/>
            <p:nvPr userDrawn="1"/>
          </p:nvGrpSpPr>
          <p:grpSpPr>
            <a:xfrm>
              <a:off x="12467344" y="6414314"/>
              <a:ext cx="887150" cy="242419"/>
              <a:chOff x="12435444" y="7109930"/>
              <a:chExt cx="1638529" cy="447737"/>
            </a:xfrm>
          </p:grpSpPr>
          <p:pic>
            <p:nvPicPr>
              <p:cNvPr id="10" name="Picture 9">
                <a:extLst>
                  <a:ext uri="{FF2B5EF4-FFF2-40B4-BE49-F238E27FC236}">
                    <a16:creationId xmlns:a16="http://schemas.microsoft.com/office/drawing/2014/main" id="{7F1A248F-76C0-4952-032C-310C63AC09EA}"/>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1" name="Rectangle 10">
                <a:extLst>
                  <a:ext uri="{FF2B5EF4-FFF2-40B4-BE49-F238E27FC236}">
                    <a16:creationId xmlns:a16="http://schemas.microsoft.com/office/drawing/2014/main" id="{C1978B51-1574-C3E6-CDAB-3F52660DBD57}"/>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12" name="Rectangle 11">
                <a:extLst>
                  <a:ext uri="{FF2B5EF4-FFF2-40B4-BE49-F238E27FC236}">
                    <a16:creationId xmlns:a16="http://schemas.microsoft.com/office/drawing/2014/main" id="{FB918271-C12C-0A16-06F9-61A12E6662D0}"/>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Tree>
    <p:extLst>
      <p:ext uri="{BB962C8B-B14F-4D97-AF65-F5344CB8AC3E}">
        <p14:creationId xmlns:p14="http://schemas.microsoft.com/office/powerpoint/2010/main" val="36921514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49B3629-9821-1141-EFA1-237FD33B955F}"/>
              </a:ext>
            </a:extLst>
          </p:cNvPr>
          <p:cNvSpPr>
            <a:spLocks noGrp="1"/>
          </p:cNvSpPr>
          <p:nvPr>
            <p:ph type="pic" sz="quarter" idx="14"/>
          </p:nvPr>
        </p:nvSpPr>
        <p:spPr>
          <a:xfrm>
            <a:off x="0" y="1"/>
            <a:ext cx="12192000" cy="3429000"/>
          </a:xfrm>
        </p:spPr>
        <p:txBody>
          <a:body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1DC98AFB-A3B7-254C-9245-53A248FF92F8}"/>
              </a:ext>
            </a:extLst>
          </p:cNvPr>
          <p:cNvCxnSpPr/>
          <p:nvPr userDrawn="1"/>
        </p:nvCxnSpPr>
        <p:spPr>
          <a:xfrm>
            <a:off x="3052057" y="4116704"/>
            <a:ext cx="0" cy="205359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64F42BDC-6047-2F6F-09CA-8C0BC87B33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94" y="4502949"/>
            <a:ext cx="1358760" cy="1198908"/>
          </a:xfrm>
          <a:prstGeom prst="rect">
            <a:avLst/>
          </a:prstGeom>
        </p:spPr>
      </p:pic>
      <p:sp>
        <p:nvSpPr>
          <p:cNvPr id="2" name="Title 1">
            <a:extLst>
              <a:ext uri="{FF2B5EF4-FFF2-40B4-BE49-F238E27FC236}">
                <a16:creationId xmlns:a16="http://schemas.microsoft.com/office/drawing/2014/main" id="{9FCF135B-05D9-7405-CA71-E6AD9E1BBF1A}"/>
              </a:ext>
            </a:extLst>
          </p:cNvPr>
          <p:cNvSpPr>
            <a:spLocks noGrp="1"/>
          </p:cNvSpPr>
          <p:nvPr>
            <p:ph type="title"/>
          </p:nvPr>
        </p:nvSpPr>
        <p:spPr>
          <a:xfrm>
            <a:off x="3551238" y="4576691"/>
            <a:ext cx="7726361" cy="1133616"/>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FF374158-1E2E-1CA0-4441-6C2C718EFA58}"/>
              </a:ext>
            </a:extLst>
          </p:cNvPr>
          <p:cNvSpPr>
            <a:spLocks noGrp="1"/>
          </p:cNvSpPr>
          <p:nvPr>
            <p:ph type="ftr" sz="quarter" idx="10"/>
          </p:nvPr>
        </p:nvSpPr>
        <p:spPr>
          <a:xfrm>
            <a:off x="3551237" y="6446519"/>
            <a:ext cx="5120640" cy="137160"/>
          </a:xfrm>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5B004A1F-1B47-DAA5-802F-619499DBC485}"/>
              </a:ext>
            </a:extLst>
          </p:cNvPr>
          <p:cNvSpPr>
            <a:spLocks noGrp="1"/>
          </p:cNvSpPr>
          <p:nvPr>
            <p:ph type="dt" sz="half" idx="11"/>
          </p:nvPr>
        </p:nvSpPr>
        <p:spPr/>
        <p:txBody>
          <a:bodyPr/>
          <a:lstStyle/>
          <a:p>
            <a:fld id="{75F302F5-B2C3-4719-9783-9B0EEEF54745}" type="datetime1">
              <a:rPr lang="en-US" smtClean="0"/>
              <a:t>4/1/2024</a:t>
            </a:fld>
            <a:endParaRPr lang="en-US" dirty="0"/>
          </a:p>
        </p:txBody>
      </p:sp>
      <p:sp>
        <p:nvSpPr>
          <p:cNvPr id="5" name="Slide Number Placeholder 4">
            <a:extLst>
              <a:ext uri="{FF2B5EF4-FFF2-40B4-BE49-F238E27FC236}">
                <a16:creationId xmlns:a16="http://schemas.microsoft.com/office/drawing/2014/main" id="{6D8A403F-92D9-921E-92F4-70F73A52B8B5}"/>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15" name="Text Placeholder 14">
            <a:extLst>
              <a:ext uri="{FF2B5EF4-FFF2-40B4-BE49-F238E27FC236}">
                <a16:creationId xmlns:a16="http://schemas.microsoft.com/office/drawing/2014/main" id="{187AD3EF-EA8A-4697-B93C-5616965A0C52}"/>
              </a:ext>
            </a:extLst>
          </p:cNvPr>
          <p:cNvSpPr>
            <a:spLocks noGrp="1"/>
          </p:cNvSpPr>
          <p:nvPr>
            <p:ph type="body" sz="quarter" idx="13"/>
          </p:nvPr>
        </p:nvSpPr>
        <p:spPr>
          <a:xfrm>
            <a:off x="3551237" y="5884544"/>
            <a:ext cx="7726355" cy="285750"/>
          </a:xfrm>
        </p:spPr>
        <p:txBody>
          <a:bodyPr anchor="b"/>
          <a:lstStyle>
            <a:lvl1pPr marL="0" indent="0">
              <a:buNone/>
              <a:defRPr/>
            </a:lvl1pPr>
          </a:lstStyle>
          <a:p>
            <a:pPr lvl="0"/>
            <a:r>
              <a:rPr lang="en-US"/>
              <a:t>Click to edit Master text styles</a:t>
            </a:r>
          </a:p>
        </p:txBody>
      </p:sp>
      <p:sp>
        <p:nvSpPr>
          <p:cNvPr id="7" name="Rectangle 6">
            <a:extLst>
              <a:ext uri="{FF2B5EF4-FFF2-40B4-BE49-F238E27FC236}">
                <a16:creationId xmlns:a16="http://schemas.microsoft.com/office/drawing/2014/main" id="{79A13E1F-B788-66AD-D2A7-E5E6FAD68178}"/>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126127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07E2F8D-89D9-09E3-18DC-7943E83D3253}"/>
              </a:ext>
            </a:extLst>
          </p:cNvPr>
          <p:cNvSpPr/>
          <p:nvPr userDrawn="1"/>
        </p:nvSpPr>
        <p:spPr>
          <a:xfrm>
            <a:off x="3837809" y="0"/>
            <a:ext cx="8354191" cy="6858000"/>
          </a:xfrm>
          <a:custGeom>
            <a:avLst/>
            <a:gdLst>
              <a:gd name="connsiteX0" fmla="*/ 4 w 8354191"/>
              <a:gd name="connsiteY0" fmla="*/ 0 h 6858000"/>
              <a:gd name="connsiteX1" fmla="*/ 80687 w 8354191"/>
              <a:gd name="connsiteY1" fmla="*/ 0 h 6858000"/>
              <a:gd name="connsiteX2" fmla="*/ 8273508 w 8354191"/>
              <a:gd name="connsiteY2" fmla="*/ 0 h 6858000"/>
              <a:gd name="connsiteX3" fmla="*/ 8354191 w 8354191"/>
              <a:gd name="connsiteY3" fmla="*/ 0 h 6858000"/>
              <a:gd name="connsiteX4" fmla="*/ 8354191 w 8354191"/>
              <a:gd name="connsiteY4" fmla="*/ 6858000 h 6858000"/>
              <a:gd name="connsiteX5" fmla="*/ 8273508 w 8354191"/>
              <a:gd name="connsiteY5" fmla="*/ 6858000 h 6858000"/>
              <a:gd name="connsiteX6" fmla="*/ 80683 w 8354191"/>
              <a:gd name="connsiteY6" fmla="*/ 6858000 h 6858000"/>
              <a:gd name="connsiteX7" fmla="*/ 0 w 8354191"/>
              <a:gd name="connsiteY7" fmla="*/ 6858000 h 6858000"/>
              <a:gd name="connsiteX8" fmla="*/ 50583 w 8354191"/>
              <a:gd name="connsiteY8" fmla="*/ 6811530 h 6858000"/>
              <a:gd name="connsiteX9" fmla="*/ 1106226 w 8354191"/>
              <a:gd name="connsiteY9" fmla="*/ 3428998 h 6858000"/>
              <a:gd name="connsiteX10" fmla="*/ 50582 w 8354191"/>
              <a:gd name="connsiteY10" fmla="*/ 46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4191" h="6858000">
                <a:moveTo>
                  <a:pt x="4" y="0"/>
                </a:moveTo>
                <a:lnTo>
                  <a:pt x="80687" y="0"/>
                </a:lnTo>
                <a:lnTo>
                  <a:pt x="8273508" y="0"/>
                </a:lnTo>
                <a:lnTo>
                  <a:pt x="8354191" y="0"/>
                </a:lnTo>
                <a:lnTo>
                  <a:pt x="8354191" y="6858000"/>
                </a:lnTo>
                <a:lnTo>
                  <a:pt x="8273508" y="6858000"/>
                </a:lnTo>
                <a:lnTo>
                  <a:pt x="80683" y="6858000"/>
                </a:lnTo>
                <a:lnTo>
                  <a:pt x="0" y="6858000"/>
                </a:lnTo>
                <a:lnTo>
                  <a:pt x="50583" y="6811530"/>
                </a:lnTo>
                <a:cubicBezTo>
                  <a:pt x="679371" y="6160112"/>
                  <a:pt x="1106226" y="4889620"/>
                  <a:pt x="1106226" y="3428998"/>
                </a:cubicBezTo>
                <a:cubicBezTo>
                  <a:pt x="1106226" y="1968375"/>
                  <a:pt x="679371" y="697884"/>
                  <a:pt x="50582" y="4646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14" name="Picture Placeholder 13">
            <a:extLst>
              <a:ext uri="{FF2B5EF4-FFF2-40B4-BE49-F238E27FC236}">
                <a16:creationId xmlns:a16="http://schemas.microsoft.com/office/drawing/2014/main" id="{5BBA6765-A7C3-BC22-1D47-31C62A1B68A8}"/>
              </a:ext>
            </a:extLst>
          </p:cNvPr>
          <p:cNvSpPr>
            <a:spLocks noGrp="1"/>
          </p:cNvSpPr>
          <p:nvPr>
            <p:ph type="pic" sz="quarter" idx="14"/>
          </p:nvPr>
        </p:nvSpPr>
        <p:spPr>
          <a:xfrm>
            <a:off x="698127" y="1388539"/>
            <a:ext cx="2386584" cy="2389711"/>
          </a:xfrm>
          <a:prstGeom prst="ellipse">
            <a:avLst/>
          </a:prstGeom>
        </p:spPr>
        <p:txBody>
          <a:bodyP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DDDE475-A228-9469-475E-680AEA619FBE}"/>
              </a:ext>
            </a:extLst>
          </p:cNvPr>
          <p:cNvSpPr>
            <a:spLocks noGrp="1"/>
          </p:cNvSpPr>
          <p:nvPr>
            <p:ph type="title" hasCustomPrompt="1"/>
          </p:nvPr>
        </p:nvSpPr>
        <p:spPr>
          <a:xfrm>
            <a:off x="914400" y="4128247"/>
            <a:ext cx="3073400" cy="1358153"/>
          </a:xfrm>
        </p:spPr>
        <p:txBody>
          <a:bodyPr/>
          <a:lstStyle>
            <a:lvl1pPr>
              <a:defRPr/>
            </a:lvl1pPr>
          </a:lstStyle>
          <a:p>
            <a:r>
              <a:rPr lang="en-US" err="1"/>
              <a:t>Firstname</a:t>
            </a:r>
            <a:r>
              <a:rPr lang="en-US"/>
              <a:t> </a:t>
            </a:r>
            <a:r>
              <a:rPr lang="en-US" err="1"/>
              <a:t>Lastname</a:t>
            </a:r>
            <a:endParaRPr lang="en-US"/>
          </a:p>
        </p:txBody>
      </p:sp>
      <p:sp>
        <p:nvSpPr>
          <p:cNvPr id="3" name="Footer Placeholder 2">
            <a:extLst>
              <a:ext uri="{FF2B5EF4-FFF2-40B4-BE49-F238E27FC236}">
                <a16:creationId xmlns:a16="http://schemas.microsoft.com/office/drawing/2014/main" id="{D794EF3E-BB5E-F394-3F1B-69FC35EFF421}"/>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F014B244-2258-02B4-52DE-F5399209AD7E}"/>
              </a:ext>
            </a:extLst>
          </p:cNvPr>
          <p:cNvSpPr>
            <a:spLocks noGrp="1"/>
          </p:cNvSpPr>
          <p:nvPr>
            <p:ph type="dt" sz="half" idx="11"/>
          </p:nvPr>
        </p:nvSpPr>
        <p:spPr/>
        <p:txBody>
          <a:bodyPr/>
          <a:lstStyle/>
          <a:p>
            <a:fld id="{129797CB-7D89-4F3F-85BD-4FBDC221580B}" type="datetime1">
              <a:rPr lang="en-US" smtClean="0"/>
              <a:t>4/1/2024</a:t>
            </a:fld>
            <a:endParaRPr lang="en-US" dirty="0"/>
          </a:p>
        </p:txBody>
      </p:sp>
      <p:sp>
        <p:nvSpPr>
          <p:cNvPr id="5" name="Slide Number Placeholder 4">
            <a:extLst>
              <a:ext uri="{FF2B5EF4-FFF2-40B4-BE49-F238E27FC236}">
                <a16:creationId xmlns:a16="http://schemas.microsoft.com/office/drawing/2014/main" id="{2DA9FD93-0049-3847-2351-B8C7345746F3}"/>
              </a:ext>
            </a:extLst>
          </p:cNvPr>
          <p:cNvSpPr>
            <a:spLocks noGrp="1"/>
          </p:cNvSpPr>
          <p:nvPr>
            <p:ph type="sldNum" sz="quarter" idx="12"/>
          </p:nvPr>
        </p:nvSpPr>
        <p:spPr/>
        <p:txBody>
          <a:bodyPr/>
          <a:lstStyle/>
          <a:p>
            <a:fld id="{B2643E34-DC33-45ED-8E33-EC0D5991E9A4}" type="slidenum">
              <a:rPr lang="en-US" smtClean="0"/>
              <a:pPr/>
              <a:t>‹#›</a:t>
            </a:fld>
            <a:endParaRPr lang="en-US" dirty="0"/>
          </a:p>
        </p:txBody>
      </p:sp>
      <p:pic>
        <p:nvPicPr>
          <p:cNvPr id="7" name="Graphic 6">
            <a:extLst>
              <a:ext uri="{FF2B5EF4-FFF2-40B4-BE49-F238E27FC236}">
                <a16:creationId xmlns:a16="http://schemas.microsoft.com/office/drawing/2014/main" id="{F58B1950-DA1A-6132-4D89-3B7B73DC93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9472" y="6347780"/>
            <a:ext cx="379256" cy="334638"/>
          </a:xfrm>
          <a:prstGeom prst="rect">
            <a:avLst/>
          </a:prstGeom>
        </p:spPr>
      </p:pic>
      <p:sp>
        <p:nvSpPr>
          <p:cNvPr id="12" name="Text Placeholder 11">
            <a:extLst>
              <a:ext uri="{FF2B5EF4-FFF2-40B4-BE49-F238E27FC236}">
                <a16:creationId xmlns:a16="http://schemas.microsoft.com/office/drawing/2014/main" id="{F3373D81-633F-A7C0-F41F-3FD70A869387}"/>
              </a:ext>
            </a:extLst>
          </p:cNvPr>
          <p:cNvSpPr>
            <a:spLocks noGrp="1"/>
          </p:cNvSpPr>
          <p:nvPr>
            <p:ph type="body" sz="quarter" idx="13"/>
          </p:nvPr>
        </p:nvSpPr>
        <p:spPr>
          <a:xfrm>
            <a:off x="5867400" y="1371600"/>
            <a:ext cx="5410200" cy="41147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DE3032F-2C11-BFFA-9315-80DE55A8D375}"/>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sizing, </a:t>
            </a:r>
            <a:br>
              <a:rPr lang="en-US" sz="1000" dirty="0">
                <a:solidFill>
                  <a:schemeClr val="bg1"/>
                </a:solidFill>
              </a:rPr>
            </a:br>
            <a:r>
              <a:rPr lang="en-US" sz="1000" dirty="0">
                <a:solidFill>
                  <a:schemeClr val="bg1"/>
                </a:solidFill>
              </a:rPr>
              <a:t>use the Reset button.</a:t>
            </a:r>
          </a:p>
        </p:txBody>
      </p:sp>
    </p:spTree>
    <p:extLst>
      <p:ext uri="{BB962C8B-B14F-4D97-AF65-F5344CB8AC3E}">
        <p14:creationId xmlns:p14="http://schemas.microsoft.com/office/powerpoint/2010/main" val="157980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3935-F171-4F4B-8085-4D27697A943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0D44029-E1E5-1ED0-107B-94FAA8022997}"/>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09130AE7-AFB0-4DA7-34EF-E459E06F3638}"/>
              </a:ext>
            </a:extLst>
          </p:cNvPr>
          <p:cNvSpPr>
            <a:spLocks noGrp="1"/>
          </p:cNvSpPr>
          <p:nvPr>
            <p:ph type="dt" sz="half" idx="11"/>
          </p:nvPr>
        </p:nvSpPr>
        <p:spPr/>
        <p:txBody>
          <a:bodyPr/>
          <a:lstStyle/>
          <a:p>
            <a:fld id="{2D546557-ED25-4B6D-829B-54D99A06AA71}" type="datetime1">
              <a:rPr lang="en-US" smtClean="0"/>
              <a:t>4/1/2024</a:t>
            </a:fld>
            <a:endParaRPr lang="en-US" dirty="0"/>
          </a:p>
        </p:txBody>
      </p:sp>
      <p:sp>
        <p:nvSpPr>
          <p:cNvPr id="5" name="Slide Number Placeholder 4">
            <a:extLst>
              <a:ext uri="{FF2B5EF4-FFF2-40B4-BE49-F238E27FC236}">
                <a16:creationId xmlns:a16="http://schemas.microsoft.com/office/drawing/2014/main" id="{A202D6ED-BFC7-FDC4-BAE9-1B0E35A7B820}"/>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7" name="Text Placeholder 6">
            <a:extLst>
              <a:ext uri="{FF2B5EF4-FFF2-40B4-BE49-F238E27FC236}">
                <a16:creationId xmlns:a16="http://schemas.microsoft.com/office/drawing/2014/main" id="{EF08BF17-913A-51E7-8C0D-CF41B0964221}"/>
              </a:ext>
            </a:extLst>
          </p:cNvPr>
          <p:cNvSpPr>
            <a:spLocks noGrp="1"/>
          </p:cNvSpPr>
          <p:nvPr>
            <p:ph type="body" sz="quarter" idx="13"/>
          </p:nvPr>
        </p:nvSpPr>
        <p:spPr/>
        <p:txBody>
          <a:bodyPr numCol="2" spcCol="457200"/>
          <a:lstStyle>
            <a:lvl1pPr marL="115888" indent="-115888">
              <a:defRPr sz="1000"/>
            </a:lvl1pPr>
            <a:lvl2pPr marL="346075" indent="-117475">
              <a:defRPr sz="1000"/>
            </a:lvl2pPr>
            <a:lvl3pPr marL="568325" indent="-107950">
              <a:defRPr sz="900"/>
            </a:lvl3pPr>
            <a:lvl4pPr marL="746125" indent="-120650">
              <a:defRPr sz="800"/>
            </a:lvl4pPr>
            <a:lvl5pPr marL="914400" indent="-115888">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028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nd Bump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7570F0F-DC6E-781A-F824-C51C4D0390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78" r="278"/>
          <a:stretch>
            <a:fillRect/>
          </a:stretch>
        </p:blipFill>
        <p:spPr bwMode="auto">
          <a:xfrm>
            <a:off x="1588" y="0"/>
            <a:ext cx="12188825" cy="6858000"/>
          </a:xfrm>
          <a:prstGeom prst="rect">
            <a:avLst/>
          </a:pr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33F420-6B40-C199-7FA4-492A0C5392E8}"/>
              </a:ext>
            </a:extLst>
          </p:cNvPr>
          <p:cNvSpPr/>
          <p:nvPr userDrawn="1"/>
        </p:nvSpPr>
        <p:spPr>
          <a:xfrm>
            <a:off x="0" y="0"/>
            <a:ext cx="12192000" cy="6858000"/>
          </a:xfrm>
          <a:prstGeom prst="rect">
            <a:avLst/>
          </a:prstGeom>
          <a:gradFill flip="none" rotWithShape="1">
            <a:gsLst>
              <a:gs pos="5000">
                <a:srgbClr val="000000">
                  <a:alpha val="80000"/>
                </a:srgbClr>
              </a:gs>
              <a:gs pos="100000">
                <a:srgbClr val="000000">
                  <a:alpha val="0"/>
                </a:srgbClr>
              </a:gs>
            </a:gsLst>
            <a:path path="circle">
              <a:fillToRect l="50000" t="50000" r="50000" b="50000"/>
            </a:path>
            <a:tileRect/>
          </a:gradFill>
          <a:ln w="9525" cap="flat">
            <a:noFill/>
            <a:prstDash val="solid"/>
            <a:miter/>
          </a:ln>
        </p:spPr>
        <p:txBody>
          <a:bodyPr rtlCol="0" anchor="ctr"/>
          <a:lstStyle/>
          <a:p>
            <a:endParaRPr lang="en-US" dirty="0"/>
          </a:p>
        </p:txBody>
      </p:sp>
      <p:pic>
        <p:nvPicPr>
          <p:cNvPr id="8" name="Graphic 7">
            <a:extLst>
              <a:ext uri="{FF2B5EF4-FFF2-40B4-BE49-F238E27FC236}">
                <a16:creationId xmlns:a16="http://schemas.microsoft.com/office/drawing/2014/main" id="{D540753E-CC2F-AEE1-7FE7-824E16EFC1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41524" y="2057401"/>
            <a:ext cx="3108952" cy="2743200"/>
          </a:xfrm>
          <a:prstGeom prst="rect">
            <a:avLst/>
          </a:prstGeom>
        </p:spPr>
      </p:pic>
    </p:spTree>
    <p:extLst>
      <p:ext uri="{BB962C8B-B14F-4D97-AF65-F5344CB8AC3E}">
        <p14:creationId xmlns:p14="http://schemas.microsoft.com/office/powerpoint/2010/main" val="660594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d of Layouts">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D0389B-2D1F-4848-A9BB-0548CDA2FD89}"/>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1500" cap="all" baseline="0" dirty="0">
                <a:solidFill>
                  <a:srgbClr val="FFFFFF"/>
                </a:solidFill>
              </a:rPr>
              <a:t>Do not use layouts past this point</a:t>
            </a:r>
          </a:p>
        </p:txBody>
      </p:sp>
      <p:sp>
        <p:nvSpPr>
          <p:cNvPr id="2" name="Date Placeholder 1">
            <a:extLst>
              <a:ext uri="{FF2B5EF4-FFF2-40B4-BE49-F238E27FC236}">
                <a16:creationId xmlns:a16="http://schemas.microsoft.com/office/drawing/2014/main" id="{E954B5B1-29BF-4C96-831D-2FFC45D4F8CF}"/>
              </a:ext>
            </a:extLst>
          </p:cNvPr>
          <p:cNvSpPr>
            <a:spLocks noGrp="1"/>
          </p:cNvSpPr>
          <p:nvPr>
            <p:ph type="dt" sz="half" idx="10"/>
          </p:nvPr>
        </p:nvSpPr>
        <p:spPr/>
        <p:txBody>
          <a:bodyPr/>
          <a:lstStyle/>
          <a:p>
            <a:fld id="{9BAEAA2E-B200-4434-AE59-07558AC727C9}" type="datetime1">
              <a:rPr lang="en-US" smtClean="0"/>
              <a:t>4/1/2024</a:t>
            </a:fld>
            <a:endParaRPr lang="en-US" dirty="0"/>
          </a:p>
        </p:txBody>
      </p:sp>
      <p:sp>
        <p:nvSpPr>
          <p:cNvPr id="3" name="Footer Placeholder 2">
            <a:extLst>
              <a:ext uri="{FF2B5EF4-FFF2-40B4-BE49-F238E27FC236}">
                <a16:creationId xmlns:a16="http://schemas.microsoft.com/office/drawing/2014/main" id="{41899430-8D29-4F77-8281-876599D10FC5}"/>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4" name="Slide Number Placeholder 3">
            <a:extLst>
              <a:ext uri="{FF2B5EF4-FFF2-40B4-BE49-F238E27FC236}">
                <a16:creationId xmlns:a16="http://schemas.microsoft.com/office/drawing/2014/main" id="{1C78A499-8276-4A10-9835-74A77FA461C8}"/>
              </a:ext>
            </a:extLst>
          </p:cNvPr>
          <p:cNvSpPr>
            <a:spLocks noGrp="1"/>
          </p:cNvSpPr>
          <p:nvPr>
            <p:ph type="sldNum" sz="quarter" idx="12"/>
          </p:nvPr>
        </p:nvSpPr>
        <p:spPr/>
        <p:txBody>
          <a:bodyPr/>
          <a:lstStyle/>
          <a:p>
            <a:fld id="{B2643E34-DC33-45ED-8E33-EC0D5991E9A4}" type="slidenum">
              <a:rPr lang="en-US" smtClean="0"/>
              <a:t>‹#›</a:t>
            </a:fld>
            <a:endParaRPr lang="en-US" dirty="0"/>
          </a:p>
        </p:txBody>
      </p:sp>
    </p:spTree>
    <p:extLst>
      <p:ext uri="{BB962C8B-B14F-4D97-AF65-F5344CB8AC3E}">
        <p14:creationId xmlns:p14="http://schemas.microsoft.com/office/powerpoint/2010/main" val="404341776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50BE3E-5603-405D-A1AC-5AA658BEFFF8}" type="datetime1">
              <a:rPr kumimoji="0" lang="en-US" sz="1000" b="1" i="0" u="none" strike="noStrike" kern="1200" cap="none" spc="0" normalizeH="0" baseline="0" noProof="0" smtClean="0">
                <a:ln>
                  <a:noFill/>
                </a:ln>
                <a:solidFill>
                  <a:srgbClr val="B31166"/>
                </a:solidFill>
                <a:effectLst/>
                <a:uLnTx/>
                <a:uFillTx/>
                <a:latin typeface="Century Gothic" panose="020B0502020202020204"/>
                <a:ea typeface="+mn-ea"/>
                <a:cs typeface="+mn-cs"/>
              </a:rPr>
              <a:t>4/1/2024</a:t>
            </a:fld>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a:xfrm>
            <a:off x="561111" y="6391838"/>
            <a:ext cx="3644282"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31166"/>
                </a:solidFill>
                <a:effectLst/>
                <a:uLnTx/>
                <a:uFillTx/>
                <a:latin typeface="Century Gothic" panose="020B0502020202020204"/>
                <a:ea typeface="+mn-ea"/>
                <a:cs typeface="+mn-cs"/>
              </a:rPr>
              <a:t>2022 NCI-IDD State of the Workforce Survey Report | Data Glance</a:t>
            </a: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Footer Placeholder 7">
            <a:extLst>
              <a:ext uri="{FF2B5EF4-FFF2-40B4-BE49-F238E27FC236}">
                <a16:creationId xmlns:a16="http://schemas.microsoft.com/office/drawing/2014/main" id="{8B489D47-1260-4B68-9C22-F7F226A07B35}"/>
              </a:ext>
            </a:extLst>
          </p:cNvPr>
          <p:cNvSpPr txBox="1">
            <a:spLocks/>
          </p:cNvSpPr>
          <p:nvPr userDrawn="1"/>
        </p:nvSpPr>
        <p:spPr>
          <a:xfrm rot="5400000">
            <a:off x="8832051" y="3509993"/>
            <a:ext cx="4475205" cy="350822"/>
          </a:xfrm>
          <a:prstGeom prst="rect">
            <a:avLst/>
          </a:prstGeom>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tint val="75000"/>
                    <a:alpha val="60000"/>
                  </a:prstClr>
                </a:solidFill>
                <a:effectLst/>
                <a:uLnTx/>
                <a:uFillTx/>
                <a:latin typeface="Century Gothic" panose="020B0502020202020204"/>
                <a:ea typeface="+mn-ea"/>
                <a:cs typeface="+mn-cs"/>
              </a:rPr>
              <a:t>Data results from 2018 NCI Staff Stability Survey </a:t>
            </a:r>
          </a:p>
        </p:txBody>
      </p:sp>
    </p:spTree>
    <p:extLst>
      <p:ext uri="{BB962C8B-B14F-4D97-AF65-F5344CB8AC3E}">
        <p14:creationId xmlns:p14="http://schemas.microsoft.com/office/powerpoint/2010/main" val="1955959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CF3ABE-990E-488B-8747-CD6023BF6C9C}" type="datetime1">
              <a:rPr lang="en-US" smtClean="0"/>
              <a:t>4/1/2024</a:t>
            </a:fld>
            <a:endParaRPr lang="en-US" dirty="0"/>
          </a:p>
        </p:txBody>
      </p:sp>
      <p:sp>
        <p:nvSpPr>
          <p:cNvPr id="5" name="Footer Placeholder 4"/>
          <p:cNvSpPr>
            <a:spLocks noGrp="1"/>
          </p:cNvSpPr>
          <p:nvPr>
            <p:ph type="ftr" sz="quarter" idx="11"/>
          </p:nvPr>
        </p:nvSpPr>
        <p:spPr/>
        <p:txBody>
          <a:bodyPr/>
          <a:lstStyle/>
          <a:p>
            <a:r>
              <a:rPr lang="en-US"/>
              <a:t>2022 NCI-IDD State of the Workforce Survey Report | Data Glance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4930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A group of green leaves&#10;&#10;Description automatically generated with medium confidence">
            <a:extLst>
              <a:ext uri="{FF2B5EF4-FFF2-40B4-BE49-F238E27FC236}">
                <a16:creationId xmlns:a16="http://schemas.microsoft.com/office/drawing/2014/main" id="{A0166E1D-2523-3C8F-CC15-D8457D6ECD05}"/>
              </a:ext>
            </a:extLst>
          </p:cNvPr>
          <p:cNvPicPr>
            <a:picLocks noChangeAspect="1"/>
          </p:cNvPicPr>
          <p:nvPr userDrawn="1"/>
        </p:nvPicPr>
        <p:blipFill rotWithShape="1">
          <a:blip r:embed="rId2"/>
          <a:srcRect t="7868" b="7868"/>
          <a:stretch/>
        </p:blipFill>
        <p:spPr>
          <a:xfrm>
            <a:off x="-1" y="0"/>
            <a:ext cx="12192002" cy="6858000"/>
          </a:xfrm>
          <a:prstGeom prst="rect">
            <a:avLst/>
          </a:prstGeom>
        </p:spPr>
      </p:pic>
      <p:pic>
        <p:nvPicPr>
          <p:cNvPr id="10" name="Graphic 9">
            <a:extLst>
              <a:ext uri="{FF2B5EF4-FFF2-40B4-BE49-F238E27FC236}">
                <a16:creationId xmlns:a16="http://schemas.microsoft.com/office/drawing/2014/main" id="{242D9548-4B91-5364-53C5-B88B6809F1A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659472" y="6347780"/>
            <a:ext cx="379256" cy="334637"/>
          </a:xfrm>
          <a:prstGeom prst="rect">
            <a:avLst/>
          </a:prstGeom>
        </p:spPr>
      </p:pic>
      <p:sp>
        <p:nvSpPr>
          <p:cNvPr id="11" name="Date Placeholder 10">
            <a:extLst>
              <a:ext uri="{FF2B5EF4-FFF2-40B4-BE49-F238E27FC236}">
                <a16:creationId xmlns:a16="http://schemas.microsoft.com/office/drawing/2014/main" id="{7FCB19E9-8CBC-D17D-8548-966076A64C7F}"/>
              </a:ext>
            </a:extLst>
          </p:cNvPr>
          <p:cNvSpPr>
            <a:spLocks noGrp="1"/>
          </p:cNvSpPr>
          <p:nvPr>
            <p:ph type="dt" sz="half" idx="10"/>
          </p:nvPr>
        </p:nvSpPr>
        <p:spPr>
          <a:xfrm>
            <a:off x="8356600" y="6446519"/>
            <a:ext cx="1828800" cy="137160"/>
          </a:xfrm>
        </p:spPr>
        <p:txBody>
          <a:bodyPr/>
          <a:lstStyle>
            <a:lvl1pPr>
              <a:defRPr>
                <a:solidFill>
                  <a:schemeClr val="bg1"/>
                </a:solidFill>
              </a:defRPr>
            </a:lvl1pPr>
          </a:lstStyle>
          <a:p>
            <a:fld id="{31B7CA78-7FB4-4743-9AA1-C5F6430FF5B1}" type="datetime1">
              <a:rPr lang="en-US" smtClean="0"/>
              <a:t>4/1/2024</a:t>
            </a:fld>
            <a:endParaRPr lang="en-US" dirty="0"/>
          </a:p>
        </p:txBody>
      </p:sp>
      <p:sp>
        <p:nvSpPr>
          <p:cNvPr id="13" name="Slide Number Placeholder 12">
            <a:extLst>
              <a:ext uri="{FF2B5EF4-FFF2-40B4-BE49-F238E27FC236}">
                <a16:creationId xmlns:a16="http://schemas.microsoft.com/office/drawing/2014/main" id="{42FEC046-08BC-0C57-5927-DE48BF699DC6}"/>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dirty="0"/>
          </a:p>
        </p:txBody>
      </p:sp>
      <p:sp>
        <p:nvSpPr>
          <p:cNvPr id="20" name="Title 19">
            <a:extLst>
              <a:ext uri="{FF2B5EF4-FFF2-40B4-BE49-F238E27FC236}">
                <a16:creationId xmlns:a16="http://schemas.microsoft.com/office/drawing/2014/main" id="{7B67B58B-C0D8-2987-8177-090620E09D60}"/>
              </a:ext>
            </a:extLst>
          </p:cNvPr>
          <p:cNvSpPr>
            <a:spLocks noGrp="1"/>
          </p:cNvSpPr>
          <p:nvPr>
            <p:ph type="title"/>
          </p:nvPr>
        </p:nvSpPr>
        <p:spPr>
          <a:xfrm>
            <a:off x="0" y="0"/>
            <a:ext cx="9038988" cy="6858001"/>
          </a:xfrm>
          <a:custGeom>
            <a:avLst/>
            <a:gdLst>
              <a:gd name="connsiteX0" fmla="*/ 1589760 w 9038988"/>
              <a:gd name="connsiteY0" fmla="*/ 0 h 6858001"/>
              <a:gd name="connsiteX1" fmla="*/ 2275560 w 9038988"/>
              <a:gd name="connsiteY1" fmla="*/ 0 h 6858001"/>
              <a:gd name="connsiteX2" fmla="*/ 3411565 w 9038988"/>
              <a:gd name="connsiteY2" fmla="*/ 0 h 6858001"/>
              <a:gd name="connsiteX3" fmla="*/ 4097365 w 9038988"/>
              <a:gd name="connsiteY3" fmla="*/ 0 h 6858001"/>
              <a:gd name="connsiteX4" fmla="*/ 4097366 w 9038988"/>
              <a:gd name="connsiteY4" fmla="*/ 1 h 6858001"/>
              <a:gd name="connsiteX5" fmla="*/ 5425158 w 9038988"/>
              <a:gd name="connsiteY5" fmla="*/ 1 h 6858001"/>
              <a:gd name="connsiteX6" fmla="*/ 5425160 w 9038988"/>
              <a:gd name="connsiteY6" fmla="*/ 0 h 6858001"/>
              <a:gd name="connsiteX7" fmla="*/ 6110960 w 9038988"/>
              <a:gd name="connsiteY7" fmla="*/ 0 h 6858001"/>
              <a:gd name="connsiteX8" fmla="*/ 7246965 w 9038988"/>
              <a:gd name="connsiteY8" fmla="*/ 0 h 6858001"/>
              <a:gd name="connsiteX9" fmla="*/ 7932765 w 9038988"/>
              <a:gd name="connsiteY9" fmla="*/ 0 h 6858001"/>
              <a:gd name="connsiteX10" fmla="*/ 7983344 w 9038988"/>
              <a:gd name="connsiteY10" fmla="*/ 46467 h 6858001"/>
              <a:gd name="connsiteX11" fmla="*/ 9038988 w 9038988"/>
              <a:gd name="connsiteY11" fmla="*/ 3428999 h 6858001"/>
              <a:gd name="connsiteX12" fmla="*/ 7983345 w 9038988"/>
              <a:gd name="connsiteY12" fmla="*/ 6811531 h 6858001"/>
              <a:gd name="connsiteX13" fmla="*/ 7932762 w 9038988"/>
              <a:gd name="connsiteY13" fmla="*/ 6858001 h 6858001"/>
              <a:gd name="connsiteX14" fmla="*/ 7478992 w 9038988"/>
              <a:gd name="connsiteY14" fmla="*/ 6858001 h 6858001"/>
              <a:gd name="connsiteX15" fmla="*/ 7246962 w 9038988"/>
              <a:gd name="connsiteY15" fmla="*/ 6858001 h 6858001"/>
              <a:gd name="connsiteX16" fmla="*/ 6793192 w 9038988"/>
              <a:gd name="connsiteY16" fmla="*/ 6858001 h 6858001"/>
              <a:gd name="connsiteX17" fmla="*/ 4097362 w 9038988"/>
              <a:gd name="connsiteY17" fmla="*/ 6858001 h 6858001"/>
              <a:gd name="connsiteX18" fmla="*/ 3835400 w 9038988"/>
              <a:gd name="connsiteY18" fmla="*/ 6858001 h 6858001"/>
              <a:gd name="connsiteX19" fmla="*/ 3643592 w 9038988"/>
              <a:gd name="connsiteY19" fmla="*/ 6858001 h 6858001"/>
              <a:gd name="connsiteX20" fmla="*/ 3411562 w 9038988"/>
              <a:gd name="connsiteY20" fmla="*/ 6858001 h 6858001"/>
              <a:gd name="connsiteX21" fmla="*/ 2957792 w 9038988"/>
              <a:gd name="connsiteY21" fmla="*/ 6858001 h 6858001"/>
              <a:gd name="connsiteX22" fmla="*/ 0 w 9038988"/>
              <a:gd name="connsiteY22" fmla="*/ 6858001 h 6858001"/>
              <a:gd name="connsiteX23" fmla="*/ 0 w 9038988"/>
              <a:gd name="connsiteY23" fmla="*/ 1 h 6858001"/>
              <a:gd name="connsiteX24" fmla="*/ 1589758 w 9038988"/>
              <a:gd name="connsiteY24"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8988" h="6858001">
                <a:moveTo>
                  <a:pt x="1589760" y="0"/>
                </a:moveTo>
                <a:lnTo>
                  <a:pt x="2275560" y="0"/>
                </a:lnTo>
                <a:lnTo>
                  <a:pt x="3411565" y="0"/>
                </a:lnTo>
                <a:lnTo>
                  <a:pt x="4097365" y="0"/>
                </a:lnTo>
                <a:lnTo>
                  <a:pt x="4097366" y="1"/>
                </a:lnTo>
                <a:lnTo>
                  <a:pt x="5425158" y="1"/>
                </a:lnTo>
                <a:lnTo>
                  <a:pt x="5425160" y="0"/>
                </a:lnTo>
                <a:lnTo>
                  <a:pt x="6110960" y="0"/>
                </a:lnTo>
                <a:lnTo>
                  <a:pt x="7246965" y="0"/>
                </a:lnTo>
                <a:lnTo>
                  <a:pt x="7932765" y="0"/>
                </a:lnTo>
                <a:lnTo>
                  <a:pt x="7983344" y="46467"/>
                </a:lnTo>
                <a:cubicBezTo>
                  <a:pt x="8612133" y="697885"/>
                  <a:pt x="9038988" y="1968376"/>
                  <a:pt x="9038988" y="3428999"/>
                </a:cubicBezTo>
                <a:cubicBezTo>
                  <a:pt x="9038988" y="4889621"/>
                  <a:pt x="8612133" y="6160113"/>
                  <a:pt x="7983345" y="6811531"/>
                </a:cubicBezTo>
                <a:lnTo>
                  <a:pt x="7932762" y="6858001"/>
                </a:lnTo>
                <a:lnTo>
                  <a:pt x="7478992" y="6858001"/>
                </a:lnTo>
                <a:lnTo>
                  <a:pt x="7246962" y="6858001"/>
                </a:lnTo>
                <a:lnTo>
                  <a:pt x="6793192" y="6858001"/>
                </a:lnTo>
                <a:lnTo>
                  <a:pt x="4097362" y="6858001"/>
                </a:lnTo>
                <a:lnTo>
                  <a:pt x="3835400" y="6858001"/>
                </a:lnTo>
                <a:lnTo>
                  <a:pt x="3643592" y="6858001"/>
                </a:lnTo>
                <a:lnTo>
                  <a:pt x="3411562" y="6858001"/>
                </a:lnTo>
                <a:lnTo>
                  <a:pt x="2957792" y="6858001"/>
                </a:lnTo>
                <a:lnTo>
                  <a:pt x="0" y="6858001"/>
                </a:lnTo>
                <a:lnTo>
                  <a:pt x="0" y="1"/>
                </a:lnTo>
                <a:lnTo>
                  <a:pt x="1589758" y="1"/>
                </a:lnTo>
                <a:close/>
              </a:path>
            </a:pathLst>
          </a:custGeom>
          <a:solidFill>
            <a:schemeClr val="accent1">
              <a:alpha val="90000"/>
            </a:schemeClr>
          </a:solidFill>
        </p:spPr>
        <p:txBody>
          <a:bodyPr wrap="square" lIns="685800" tIns="2743200" rIns="1371600" anchor="t">
            <a:noAutofit/>
          </a:bodyPr>
          <a:lstStyle>
            <a:lvl1pPr>
              <a:lnSpc>
                <a:spcPct val="80000"/>
              </a:lnSpc>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9442782-C12F-41FC-B1C9-9F1C9D18331E}"/>
              </a:ext>
            </a:extLst>
          </p:cNvPr>
          <p:cNvSpPr>
            <a:spLocks noGrp="1"/>
          </p:cNvSpPr>
          <p:nvPr>
            <p:ph type="body" idx="1"/>
          </p:nvPr>
        </p:nvSpPr>
        <p:spPr>
          <a:xfrm>
            <a:off x="685800" y="5402176"/>
            <a:ext cx="6985000" cy="770024"/>
          </a:xfrm>
        </p:spPr>
        <p:txBody>
          <a:bodyPr/>
          <a:lstStyle>
            <a:lvl1pPr marL="0" indent="0">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Footer Placeholder 11">
            <a:extLst>
              <a:ext uri="{FF2B5EF4-FFF2-40B4-BE49-F238E27FC236}">
                <a16:creationId xmlns:a16="http://schemas.microsoft.com/office/drawing/2014/main" id="{170D42EE-0460-E97B-457B-381316DD5A7A}"/>
              </a:ext>
            </a:extLst>
          </p:cNvPr>
          <p:cNvSpPr>
            <a:spLocks noGrp="1"/>
          </p:cNvSpPr>
          <p:nvPr>
            <p:ph type="ftr" sz="quarter" idx="11"/>
          </p:nvPr>
        </p:nvSpPr>
        <p:spPr/>
        <p:txBody>
          <a:bodyPr/>
          <a:lstStyle>
            <a:lvl1pPr>
              <a:defRPr>
                <a:solidFill>
                  <a:schemeClr val="bg1"/>
                </a:solidFill>
              </a:defRPr>
            </a:lvl1pPr>
          </a:lstStyle>
          <a:p>
            <a:r>
              <a:rPr lang="en-US"/>
              <a:t>2022 NCI-IDD State of the Workforce Survey Report | Data Glance</a:t>
            </a:r>
            <a:endParaRPr lang="en-US" dirty="0"/>
          </a:p>
        </p:txBody>
      </p:sp>
      <p:grpSp>
        <p:nvGrpSpPr>
          <p:cNvPr id="4" name="Group 3">
            <a:extLst>
              <a:ext uri="{FF2B5EF4-FFF2-40B4-BE49-F238E27FC236}">
                <a16:creationId xmlns:a16="http://schemas.microsoft.com/office/drawing/2014/main" id="{BCB0A092-33D7-DC11-C360-EB2FEE28F095}"/>
              </a:ext>
            </a:extLst>
          </p:cNvPr>
          <p:cNvGrpSpPr/>
          <p:nvPr userDrawn="1"/>
        </p:nvGrpSpPr>
        <p:grpSpPr>
          <a:xfrm>
            <a:off x="12361180" y="1562364"/>
            <a:ext cx="3077430" cy="2254153"/>
            <a:chOff x="12361180" y="2017058"/>
            <a:chExt cx="3077430" cy="2254153"/>
          </a:xfrm>
        </p:grpSpPr>
        <p:sp>
          <p:nvSpPr>
            <p:cNvPr id="5" name="Rectangle 4">
              <a:extLst>
                <a:ext uri="{FF2B5EF4-FFF2-40B4-BE49-F238E27FC236}">
                  <a16:creationId xmlns:a16="http://schemas.microsoft.com/office/drawing/2014/main" id="{DBB7F28A-459A-38B9-EEAB-52973C29AF4D}"/>
                </a:ext>
              </a:extLst>
            </p:cNvPr>
            <p:cNvSpPr/>
            <p:nvPr userDrawn="1"/>
          </p:nvSpPr>
          <p:spPr>
            <a:xfrm>
              <a:off x="12361180" y="2017058"/>
              <a:ext cx="3077430" cy="225415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 and color overlay</a:t>
              </a:r>
            </a:p>
            <a:p>
              <a:pPr>
                <a:spcBef>
                  <a:spcPts val="1200"/>
                </a:spcBef>
              </a:pPr>
              <a:r>
                <a:rPr lang="en-US" sz="1000" dirty="0">
                  <a:solidFill>
                    <a:schemeClr val="bg1"/>
                  </a:solidFill>
                </a:rPr>
                <a:t>This layout is built in layers, with a colored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curved color overlay may be changed to </a:t>
              </a:r>
              <a:br>
                <a:rPr lang="en-US" sz="1000" dirty="0">
                  <a:solidFill>
                    <a:schemeClr val="bg1"/>
                  </a:solidFill>
                </a:rPr>
              </a:br>
              <a:r>
                <a:rPr lang="en-US" sz="1000" dirty="0">
                  <a:solidFill>
                    <a:schemeClr val="bg1"/>
                  </a:solidFill>
                </a:rPr>
                <a:t>any of the accent colors in the template palette. Change the color by selecting it and </a:t>
              </a:r>
              <a:br>
                <a:rPr lang="en-US" sz="1000" dirty="0">
                  <a:solidFill>
                    <a:schemeClr val="bg1"/>
                  </a:solidFill>
                </a:rPr>
              </a:br>
              <a:r>
                <a:rPr lang="en-US" sz="1000" dirty="0">
                  <a:solidFill>
                    <a:schemeClr val="bg1"/>
                  </a:solidFill>
                </a:rPr>
                <a:t>choosing a new color from the theme row </a:t>
              </a:r>
              <a:br>
                <a:rPr lang="en-US" sz="1000" dirty="0">
                  <a:solidFill>
                    <a:schemeClr val="bg1"/>
                  </a:solidFill>
                </a:rPr>
              </a:br>
              <a:r>
                <a:rPr lang="en-US" sz="1000" dirty="0">
                  <a:solidFill>
                    <a:schemeClr val="bg1"/>
                  </a:solidFill>
                </a:rPr>
                <a:t>of the Fill Palette, Accents 1 – 6.</a:t>
              </a:r>
            </a:p>
            <a:p>
              <a:pPr>
                <a:spcBef>
                  <a:spcPts val="1200"/>
                </a:spcBef>
              </a:pPr>
              <a:endParaRPr lang="en-US" sz="1000" dirty="0">
                <a:solidFill>
                  <a:schemeClr val="bg1"/>
                </a:solidFill>
              </a:endParaRPr>
            </a:p>
          </p:txBody>
        </p:sp>
        <p:pic>
          <p:nvPicPr>
            <p:cNvPr id="6" name="Picture 5">
              <a:extLst>
                <a:ext uri="{FF2B5EF4-FFF2-40B4-BE49-F238E27FC236}">
                  <a16:creationId xmlns:a16="http://schemas.microsoft.com/office/drawing/2014/main" id="{0934FB60-30DD-FAD7-CE7E-355D5705F925}"/>
                </a:ext>
              </a:extLst>
            </p:cNvPr>
            <p:cNvPicPr>
              <a:picLocks noChangeAspect="1"/>
            </p:cNvPicPr>
            <p:nvPr userDrawn="1"/>
          </p:nvPicPr>
          <p:blipFill>
            <a:blip r:embed="rId5"/>
            <a:stretch>
              <a:fillRect/>
            </a:stretch>
          </p:blipFill>
          <p:spPr>
            <a:xfrm>
              <a:off x="12435444" y="3718968"/>
              <a:ext cx="1638529" cy="447737"/>
            </a:xfrm>
            <a:prstGeom prst="rect">
              <a:avLst/>
            </a:prstGeom>
          </p:spPr>
        </p:pic>
        <p:sp>
          <p:nvSpPr>
            <p:cNvPr id="7" name="Rectangle 6">
              <a:extLst>
                <a:ext uri="{FF2B5EF4-FFF2-40B4-BE49-F238E27FC236}">
                  <a16:creationId xmlns:a16="http://schemas.microsoft.com/office/drawing/2014/main" id="{744116FB-8EAB-6561-CD53-27C2C83465CB}"/>
                </a:ext>
              </a:extLst>
            </p:cNvPr>
            <p:cNvSpPr/>
            <p:nvPr userDrawn="1"/>
          </p:nvSpPr>
          <p:spPr>
            <a:xfrm>
              <a:off x="13082530" y="3975350"/>
              <a:ext cx="991443"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sp>
        <p:nvSpPr>
          <p:cNvPr id="8" name="Rectangle 7">
            <a:extLst>
              <a:ext uri="{FF2B5EF4-FFF2-40B4-BE49-F238E27FC236}">
                <a16:creationId xmlns:a16="http://schemas.microsoft.com/office/drawing/2014/main" id="{84683E0A-6018-0C01-7132-CAF046F2B29F}"/>
              </a:ext>
            </a:extLst>
          </p:cNvPr>
          <p:cNvSpPr/>
          <p:nvPr userDrawn="1"/>
        </p:nvSpPr>
        <p:spPr>
          <a:xfrm>
            <a:off x="12361180" y="1"/>
            <a:ext cx="3077430" cy="14339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Optional icon &amp; gradient line</a:t>
            </a:r>
          </a:p>
          <a:p>
            <a:pPr marL="174625" indent="-174625">
              <a:spcBef>
                <a:spcPts val="1200"/>
              </a:spcBef>
              <a:buFont typeface="+mj-lt"/>
              <a:buAutoNum type="arabicPeriod"/>
            </a:pPr>
            <a:r>
              <a:rPr lang="en-US" sz="1000" cap="all" dirty="0">
                <a:solidFill>
                  <a:schemeClr val="bg1"/>
                </a:solidFill>
              </a:rPr>
              <a:t>Icon – </a:t>
            </a:r>
            <a:r>
              <a:rPr lang="en-US" sz="1000" dirty="0">
                <a:solidFill>
                  <a:schemeClr val="bg1"/>
                </a:solidFill>
              </a:rPr>
              <a:t>Copy and paste an icon from the </a:t>
            </a:r>
            <a:br>
              <a:rPr lang="en-US" sz="1000" dirty="0">
                <a:solidFill>
                  <a:schemeClr val="bg1"/>
                </a:solidFill>
              </a:rPr>
            </a:br>
            <a:r>
              <a:rPr lang="en-US" sz="1000" dirty="0">
                <a:solidFill>
                  <a:schemeClr val="bg1"/>
                </a:solidFill>
              </a:rPr>
              <a:t>icon library, scale up to 1 inch height as shown in sample slide.</a:t>
            </a:r>
          </a:p>
          <a:p>
            <a:pPr marL="174625" indent="-174625">
              <a:spcBef>
                <a:spcPts val="1200"/>
              </a:spcBef>
              <a:buFont typeface="+mj-lt"/>
              <a:buAutoNum type="arabicPeriod"/>
            </a:pPr>
            <a:r>
              <a:rPr lang="en-US" sz="1000" cap="all" dirty="0">
                <a:solidFill>
                  <a:schemeClr val="bg1"/>
                </a:solidFill>
              </a:rPr>
              <a:t>Gradient line – </a:t>
            </a:r>
            <a:r>
              <a:rPr lang="en-US" sz="1000" dirty="0">
                <a:solidFill>
                  <a:schemeClr val="bg1"/>
                </a:solidFill>
              </a:rPr>
              <a:t>Copy and paste the gradient line from sample slide as needed. </a:t>
            </a:r>
          </a:p>
        </p:txBody>
      </p:sp>
    </p:spTree>
    <p:extLst>
      <p:ext uri="{BB962C8B-B14F-4D97-AF65-F5344CB8AC3E}">
        <p14:creationId xmlns:p14="http://schemas.microsoft.com/office/powerpoint/2010/main" val="401177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701C647-85A7-27B5-C95E-56034F2D47F3}"/>
              </a:ext>
            </a:extLst>
          </p:cNvPr>
          <p:cNvSpPr>
            <a:spLocks noGrp="1"/>
          </p:cNvSpPr>
          <p:nvPr>
            <p:ph type="pic" sz="quarter" idx="13"/>
          </p:nvPr>
        </p:nvSpPr>
        <p:spPr>
          <a:xfrm>
            <a:off x="0" y="0"/>
            <a:ext cx="12192000" cy="6858000"/>
          </a:xfrm>
        </p:spPr>
        <p:txBody>
          <a:bodyPr/>
          <a:lstStyle>
            <a:lvl1pPr marL="0" indent="0" algn="r">
              <a:buNone/>
              <a:defRPr/>
            </a:lvl1pPr>
          </a:lstStyle>
          <a:p>
            <a:r>
              <a:rPr lang="en-US"/>
              <a:t>Click icon to add picture</a:t>
            </a:r>
            <a:endParaRPr lang="en-US" dirty="0"/>
          </a:p>
        </p:txBody>
      </p:sp>
      <p:sp>
        <p:nvSpPr>
          <p:cNvPr id="19" name="Title 18">
            <a:extLst>
              <a:ext uri="{FF2B5EF4-FFF2-40B4-BE49-F238E27FC236}">
                <a16:creationId xmlns:a16="http://schemas.microsoft.com/office/drawing/2014/main" id="{3A86A5FA-C2C8-881F-AC52-536C06FABA1F}"/>
              </a:ext>
            </a:extLst>
          </p:cNvPr>
          <p:cNvSpPr>
            <a:spLocks noGrp="1"/>
          </p:cNvSpPr>
          <p:nvPr>
            <p:ph type="title"/>
          </p:nvPr>
        </p:nvSpPr>
        <p:spPr>
          <a:xfrm>
            <a:off x="0" y="1"/>
            <a:ext cx="5203588" cy="6858001"/>
          </a:xfrm>
          <a:custGeom>
            <a:avLst/>
            <a:gdLst>
              <a:gd name="connsiteX0" fmla="*/ 1589760 w 5203588"/>
              <a:gd name="connsiteY0" fmla="*/ 0 h 6858001"/>
              <a:gd name="connsiteX1" fmla="*/ 2275560 w 5203588"/>
              <a:gd name="connsiteY1" fmla="*/ 0 h 6858001"/>
              <a:gd name="connsiteX2" fmla="*/ 3411565 w 5203588"/>
              <a:gd name="connsiteY2" fmla="*/ 0 h 6858001"/>
              <a:gd name="connsiteX3" fmla="*/ 4097365 w 5203588"/>
              <a:gd name="connsiteY3" fmla="*/ 0 h 6858001"/>
              <a:gd name="connsiteX4" fmla="*/ 4147944 w 5203588"/>
              <a:gd name="connsiteY4" fmla="*/ 46467 h 6858001"/>
              <a:gd name="connsiteX5" fmla="*/ 5203588 w 5203588"/>
              <a:gd name="connsiteY5" fmla="*/ 3428999 h 6858001"/>
              <a:gd name="connsiteX6" fmla="*/ 4147945 w 5203588"/>
              <a:gd name="connsiteY6" fmla="*/ 6811531 h 6858001"/>
              <a:gd name="connsiteX7" fmla="*/ 4097362 w 5203588"/>
              <a:gd name="connsiteY7" fmla="*/ 6858001 h 6858001"/>
              <a:gd name="connsiteX8" fmla="*/ 3643592 w 5203588"/>
              <a:gd name="connsiteY8" fmla="*/ 6858001 h 6858001"/>
              <a:gd name="connsiteX9" fmla="*/ 3411562 w 5203588"/>
              <a:gd name="connsiteY9" fmla="*/ 6858001 h 6858001"/>
              <a:gd name="connsiteX10" fmla="*/ 2957792 w 5203588"/>
              <a:gd name="connsiteY10" fmla="*/ 6858001 h 6858001"/>
              <a:gd name="connsiteX11" fmla="*/ 0 w 5203588"/>
              <a:gd name="connsiteY11" fmla="*/ 6858001 h 6858001"/>
              <a:gd name="connsiteX12" fmla="*/ 0 w 5203588"/>
              <a:gd name="connsiteY12" fmla="*/ 1 h 6858001"/>
              <a:gd name="connsiteX13" fmla="*/ 1589758 w 5203588"/>
              <a:gd name="connsiteY13"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3588" h="6858001">
                <a:moveTo>
                  <a:pt x="1589760" y="0"/>
                </a:moveTo>
                <a:lnTo>
                  <a:pt x="2275560" y="0"/>
                </a:lnTo>
                <a:lnTo>
                  <a:pt x="3411565" y="0"/>
                </a:lnTo>
                <a:lnTo>
                  <a:pt x="4097365" y="0"/>
                </a:lnTo>
                <a:lnTo>
                  <a:pt x="4147944" y="46467"/>
                </a:lnTo>
                <a:cubicBezTo>
                  <a:pt x="4776733" y="697885"/>
                  <a:pt x="5203588" y="1968376"/>
                  <a:pt x="5203588" y="3428999"/>
                </a:cubicBezTo>
                <a:cubicBezTo>
                  <a:pt x="5203588" y="4889621"/>
                  <a:pt x="4776733" y="6160113"/>
                  <a:pt x="4147945" y="6811531"/>
                </a:cubicBezTo>
                <a:lnTo>
                  <a:pt x="4097362" y="6858001"/>
                </a:lnTo>
                <a:lnTo>
                  <a:pt x="3643592" y="6858001"/>
                </a:lnTo>
                <a:lnTo>
                  <a:pt x="3411562" y="6858001"/>
                </a:lnTo>
                <a:lnTo>
                  <a:pt x="2957792" y="6858001"/>
                </a:lnTo>
                <a:lnTo>
                  <a:pt x="0" y="6858001"/>
                </a:lnTo>
                <a:lnTo>
                  <a:pt x="0" y="1"/>
                </a:lnTo>
                <a:lnTo>
                  <a:pt x="1589758" y="1"/>
                </a:lnTo>
                <a:close/>
              </a:path>
            </a:pathLst>
          </a:custGeom>
          <a:solidFill>
            <a:schemeClr val="accent4">
              <a:alpha val="90000"/>
            </a:schemeClr>
          </a:solidFill>
        </p:spPr>
        <p:txBody>
          <a:bodyPr wrap="square" lIns="685800" tIns="3840480" rIns="1371600">
            <a:noAutofit/>
          </a:bodyPr>
          <a:lstStyle>
            <a:lvl1pPr>
              <a:lnSpc>
                <a:spcPct val="80000"/>
              </a:lnSpc>
              <a:defRPr sz="44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1E52726-BFE2-B523-478F-CAC5DE166F84}"/>
              </a:ext>
            </a:extLst>
          </p:cNvPr>
          <p:cNvSpPr>
            <a:spLocks noGrp="1"/>
          </p:cNvSpPr>
          <p:nvPr>
            <p:ph type="ftr" sz="quarter" idx="10"/>
          </p:nvPr>
        </p:nvSpPr>
        <p:spPr>
          <a:xfrm>
            <a:off x="685800" y="6446519"/>
            <a:ext cx="3145536" cy="137160"/>
          </a:xfrm>
        </p:spPr>
        <p:txBody>
          <a:bodyPr/>
          <a:lstStyle>
            <a:lvl1pPr>
              <a:defRPr>
                <a:solidFill>
                  <a:schemeClr val="bg1"/>
                </a:solidFill>
              </a:defRPr>
            </a:lvl1p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C88656EF-1B06-AFB3-9A81-D402753338AF}"/>
              </a:ext>
            </a:extLst>
          </p:cNvPr>
          <p:cNvSpPr>
            <a:spLocks noGrp="1"/>
          </p:cNvSpPr>
          <p:nvPr>
            <p:ph type="dt" sz="half" idx="11"/>
          </p:nvPr>
        </p:nvSpPr>
        <p:spPr/>
        <p:txBody>
          <a:bodyPr/>
          <a:lstStyle>
            <a:lvl1pPr>
              <a:defRPr>
                <a:solidFill>
                  <a:schemeClr val="bg1"/>
                </a:solidFill>
              </a:defRPr>
            </a:lvl1pPr>
          </a:lstStyle>
          <a:p>
            <a:fld id="{83F50CC9-D583-443B-832A-30CCFE194736}" type="datetime1">
              <a:rPr lang="en-US" smtClean="0"/>
              <a:t>4/1/2024</a:t>
            </a:fld>
            <a:endParaRPr lang="en-US" dirty="0"/>
          </a:p>
        </p:txBody>
      </p:sp>
      <p:sp>
        <p:nvSpPr>
          <p:cNvPr id="5" name="Slide Number Placeholder 4">
            <a:extLst>
              <a:ext uri="{FF2B5EF4-FFF2-40B4-BE49-F238E27FC236}">
                <a16:creationId xmlns:a16="http://schemas.microsoft.com/office/drawing/2014/main" id="{F726F1A6-5A75-1B4B-6F43-F83DA558341D}"/>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dirty="0"/>
          </a:p>
        </p:txBody>
      </p:sp>
      <p:sp>
        <p:nvSpPr>
          <p:cNvPr id="2" name="Rectangle 1">
            <a:extLst>
              <a:ext uri="{FF2B5EF4-FFF2-40B4-BE49-F238E27FC236}">
                <a16:creationId xmlns:a16="http://schemas.microsoft.com/office/drawing/2014/main" id="{FB39E96E-1545-7D92-435D-B3CC1CB5D213}"/>
              </a:ext>
            </a:extLst>
          </p:cNvPr>
          <p:cNvSpPr/>
          <p:nvPr userDrawn="1"/>
        </p:nvSpPr>
        <p:spPr>
          <a:xfrm>
            <a:off x="12361180" y="1"/>
            <a:ext cx="3077430" cy="14339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Optional icon &amp; gradient line</a:t>
            </a:r>
          </a:p>
          <a:p>
            <a:pPr marL="174625" indent="-174625">
              <a:spcBef>
                <a:spcPts val="1200"/>
              </a:spcBef>
              <a:buFont typeface="+mj-lt"/>
              <a:buAutoNum type="arabicPeriod"/>
            </a:pPr>
            <a:r>
              <a:rPr lang="en-US" sz="1000" cap="all" dirty="0">
                <a:solidFill>
                  <a:schemeClr val="bg1"/>
                </a:solidFill>
              </a:rPr>
              <a:t>Icon – </a:t>
            </a:r>
            <a:r>
              <a:rPr lang="en-US" sz="1000" dirty="0">
                <a:solidFill>
                  <a:schemeClr val="bg1"/>
                </a:solidFill>
              </a:rPr>
              <a:t>Copy and paste an icon from the </a:t>
            </a:r>
            <a:br>
              <a:rPr lang="en-US" sz="1000" dirty="0">
                <a:solidFill>
                  <a:schemeClr val="bg1"/>
                </a:solidFill>
              </a:rPr>
            </a:br>
            <a:r>
              <a:rPr lang="en-US" sz="1000" dirty="0">
                <a:solidFill>
                  <a:schemeClr val="bg1"/>
                </a:solidFill>
              </a:rPr>
              <a:t>icon library, scale up to 1 inch height as shown in sample slide.</a:t>
            </a:r>
          </a:p>
          <a:p>
            <a:pPr marL="174625" indent="-174625">
              <a:spcBef>
                <a:spcPts val="1200"/>
              </a:spcBef>
              <a:buFont typeface="+mj-lt"/>
              <a:buAutoNum type="arabicPeriod"/>
            </a:pPr>
            <a:r>
              <a:rPr lang="en-US" sz="1000" cap="all" dirty="0">
                <a:solidFill>
                  <a:schemeClr val="bg1"/>
                </a:solidFill>
              </a:rPr>
              <a:t>Gradient line – </a:t>
            </a:r>
            <a:r>
              <a:rPr lang="en-US" sz="1000" dirty="0">
                <a:solidFill>
                  <a:schemeClr val="bg1"/>
                </a:solidFill>
              </a:rPr>
              <a:t>Copy and paste the gradient line from sample slide as needed. </a:t>
            </a:r>
          </a:p>
        </p:txBody>
      </p:sp>
      <p:grpSp>
        <p:nvGrpSpPr>
          <p:cNvPr id="27" name="Group 26">
            <a:extLst>
              <a:ext uri="{FF2B5EF4-FFF2-40B4-BE49-F238E27FC236}">
                <a16:creationId xmlns:a16="http://schemas.microsoft.com/office/drawing/2014/main" id="{BC02C905-AAA9-8FBD-3521-05A7A57431D6}"/>
              </a:ext>
            </a:extLst>
          </p:cNvPr>
          <p:cNvGrpSpPr/>
          <p:nvPr userDrawn="1"/>
        </p:nvGrpSpPr>
        <p:grpSpPr>
          <a:xfrm>
            <a:off x="12361180" y="1562364"/>
            <a:ext cx="3077430" cy="3125764"/>
            <a:chOff x="12361180" y="1573828"/>
            <a:chExt cx="3077430" cy="3125764"/>
          </a:xfrm>
        </p:grpSpPr>
        <p:sp>
          <p:nvSpPr>
            <p:cNvPr id="6" name="Rectangle 5">
              <a:extLst>
                <a:ext uri="{FF2B5EF4-FFF2-40B4-BE49-F238E27FC236}">
                  <a16:creationId xmlns:a16="http://schemas.microsoft.com/office/drawing/2014/main" id="{29A2A774-BB74-FD2C-43AC-18E7EC0CACE9}"/>
                </a:ext>
              </a:extLst>
            </p:cNvPr>
            <p:cNvSpPr/>
            <p:nvPr userDrawn="1"/>
          </p:nvSpPr>
          <p:spPr>
            <a:xfrm>
              <a:off x="12361180" y="1573828"/>
              <a:ext cx="3077430" cy="3125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Image and color overlay</a:t>
              </a:r>
            </a:p>
            <a:p>
              <a:pPr>
                <a:spcBef>
                  <a:spcPts val="1200"/>
                </a:spcBef>
              </a:pPr>
              <a:r>
                <a:rPr lang="en-US" sz="1000" dirty="0">
                  <a:solidFill>
                    <a:schemeClr val="bg1"/>
                  </a:solidFill>
                </a:rPr>
                <a:t>This layout is built in layers, with a colored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In order to add an image, click on the </a:t>
              </a:r>
              <a:br>
                <a:rPr lang="en-US" sz="1000" dirty="0">
                  <a:solidFill>
                    <a:schemeClr val="bg1"/>
                  </a:solidFill>
                </a:rPr>
              </a:br>
              <a:r>
                <a:rPr lang="en-US" sz="1000" dirty="0">
                  <a:solidFill>
                    <a:schemeClr val="bg1"/>
                  </a:solidFill>
                </a:rPr>
                <a:t>image icon in the center. Find and insert</a:t>
              </a:r>
              <a:br>
                <a:rPr lang="en-US" sz="1000" dirty="0">
                  <a:solidFill>
                    <a:schemeClr val="bg1"/>
                  </a:solidFill>
                </a:rPr>
              </a:br>
              <a:r>
                <a:rPr lang="en-US" sz="1000" dirty="0">
                  <a:solidFill>
                    <a:schemeClr val="bg1"/>
                  </a:solidFill>
                </a:rPr>
                <a:t>your image. To correct the order, use the Reset button. If the Reset button upsets any cropping, </a:t>
              </a:r>
              <a:br>
                <a:rPr lang="en-US" sz="1000" dirty="0">
                  <a:solidFill>
                    <a:schemeClr val="bg1"/>
                  </a:solidFill>
                </a:rPr>
              </a:br>
              <a:r>
                <a:rPr lang="en-US" sz="1000" dirty="0">
                  <a:solidFill>
                    <a:schemeClr val="bg1"/>
                  </a:solidFill>
                </a:rPr>
                <a:t>use Arrange &gt; Send to back when selected </a:t>
              </a:r>
              <a:br>
                <a:rPr lang="en-US" sz="1000" dirty="0">
                  <a:solidFill>
                    <a:schemeClr val="bg1"/>
                  </a:solidFill>
                </a:rPr>
              </a:br>
              <a:r>
                <a:rPr lang="en-US" sz="1000" dirty="0">
                  <a:solidFill>
                    <a:schemeClr val="bg1"/>
                  </a:solidFill>
                </a:rPr>
                <a:t>on the image. </a:t>
              </a:r>
            </a:p>
            <a:p>
              <a:pPr>
                <a:spcBef>
                  <a:spcPts val="1200"/>
                </a:spcBef>
              </a:pPr>
              <a:r>
                <a:rPr lang="en-US" sz="1000" dirty="0">
                  <a:solidFill>
                    <a:schemeClr val="bg1"/>
                  </a:solidFill>
                </a:rPr>
                <a:t>The curved color overlay may be changed to </a:t>
              </a:r>
              <a:br>
                <a:rPr lang="en-US" sz="1000" dirty="0">
                  <a:solidFill>
                    <a:schemeClr val="bg1"/>
                  </a:solidFill>
                </a:rPr>
              </a:br>
              <a:r>
                <a:rPr lang="en-US" sz="1000" dirty="0">
                  <a:solidFill>
                    <a:schemeClr val="bg1"/>
                  </a:solidFill>
                </a:rPr>
                <a:t>any of the accent colors in the template palette. Change the color by selecting it and </a:t>
              </a:r>
              <a:br>
                <a:rPr lang="en-US" sz="1000" dirty="0">
                  <a:solidFill>
                    <a:schemeClr val="bg1"/>
                  </a:solidFill>
                </a:rPr>
              </a:br>
              <a:r>
                <a:rPr lang="en-US" sz="1000" dirty="0">
                  <a:solidFill>
                    <a:schemeClr val="bg1"/>
                  </a:solidFill>
                </a:rPr>
                <a:t>choosing a new color from the theme row </a:t>
              </a:r>
              <a:br>
                <a:rPr lang="en-US" sz="1000" dirty="0">
                  <a:solidFill>
                    <a:schemeClr val="bg1"/>
                  </a:solidFill>
                </a:rPr>
              </a:br>
              <a:r>
                <a:rPr lang="en-US" sz="1000" dirty="0">
                  <a:solidFill>
                    <a:schemeClr val="bg1"/>
                  </a:solidFill>
                </a:rPr>
                <a:t>of the Fill Palette, Accents 1 – 6.</a:t>
              </a:r>
            </a:p>
            <a:p>
              <a:pPr>
                <a:spcBef>
                  <a:spcPts val="1200"/>
                </a:spcBef>
              </a:pPr>
              <a:endParaRPr lang="en-US" sz="1000" dirty="0">
                <a:solidFill>
                  <a:schemeClr val="bg1"/>
                </a:solidFill>
              </a:endParaRPr>
            </a:p>
          </p:txBody>
        </p:sp>
        <p:grpSp>
          <p:nvGrpSpPr>
            <p:cNvPr id="25" name="Group 24">
              <a:extLst>
                <a:ext uri="{FF2B5EF4-FFF2-40B4-BE49-F238E27FC236}">
                  <a16:creationId xmlns:a16="http://schemas.microsoft.com/office/drawing/2014/main" id="{C043831A-EF02-19B7-8329-FDACA4D78A8A}"/>
                </a:ext>
              </a:extLst>
            </p:cNvPr>
            <p:cNvGrpSpPr/>
            <p:nvPr userDrawn="1"/>
          </p:nvGrpSpPr>
          <p:grpSpPr>
            <a:xfrm>
              <a:off x="12467344" y="4336047"/>
              <a:ext cx="887150" cy="242419"/>
              <a:chOff x="12435444" y="4336047"/>
              <a:chExt cx="1638529" cy="447737"/>
            </a:xfrm>
          </p:grpSpPr>
          <p:pic>
            <p:nvPicPr>
              <p:cNvPr id="9" name="Picture 8">
                <a:extLst>
                  <a:ext uri="{FF2B5EF4-FFF2-40B4-BE49-F238E27FC236}">
                    <a16:creationId xmlns:a16="http://schemas.microsoft.com/office/drawing/2014/main" id="{3A5F9F59-2938-BC37-E3C1-A42C762CBE66}"/>
                  </a:ext>
                </a:extLst>
              </p:cNvPr>
              <p:cNvPicPr>
                <a:picLocks noChangeAspect="1"/>
              </p:cNvPicPr>
              <p:nvPr userDrawn="1"/>
            </p:nvPicPr>
            <p:blipFill>
              <a:blip r:embed="rId2"/>
              <a:stretch>
                <a:fillRect/>
              </a:stretch>
            </p:blipFill>
            <p:spPr>
              <a:xfrm>
                <a:off x="12435444" y="4336047"/>
                <a:ext cx="1638529" cy="447737"/>
              </a:xfrm>
              <a:prstGeom prst="rect">
                <a:avLst/>
              </a:prstGeom>
            </p:spPr>
          </p:pic>
          <p:sp>
            <p:nvSpPr>
              <p:cNvPr id="10" name="Rectangle 9">
                <a:extLst>
                  <a:ext uri="{FF2B5EF4-FFF2-40B4-BE49-F238E27FC236}">
                    <a16:creationId xmlns:a16="http://schemas.microsoft.com/office/drawing/2014/main" id="{C375D7DE-3555-74F2-F280-57399F50DED9}"/>
                  </a:ext>
                </a:extLst>
              </p:cNvPr>
              <p:cNvSpPr/>
              <p:nvPr userDrawn="1"/>
            </p:nvSpPr>
            <p:spPr>
              <a:xfrm>
                <a:off x="13082530" y="4592429"/>
                <a:ext cx="991443"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
        <p:nvSpPr>
          <p:cNvPr id="12" name="Text Placeholder 4">
            <a:extLst>
              <a:ext uri="{FF2B5EF4-FFF2-40B4-BE49-F238E27FC236}">
                <a16:creationId xmlns:a16="http://schemas.microsoft.com/office/drawing/2014/main" id="{8CC0FBB3-2046-2AD2-9923-EDD2E69314EF}"/>
              </a:ext>
            </a:extLst>
          </p:cNvPr>
          <p:cNvSpPr>
            <a:spLocks noGrp="1"/>
          </p:cNvSpPr>
          <p:nvPr userDrawn="1">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26" name="Group 25">
            <a:extLst>
              <a:ext uri="{FF2B5EF4-FFF2-40B4-BE49-F238E27FC236}">
                <a16:creationId xmlns:a16="http://schemas.microsoft.com/office/drawing/2014/main" id="{40895349-201F-90FD-C7AF-2B5BD992D2EE}"/>
              </a:ext>
            </a:extLst>
          </p:cNvPr>
          <p:cNvGrpSpPr/>
          <p:nvPr userDrawn="1"/>
        </p:nvGrpSpPr>
        <p:grpSpPr>
          <a:xfrm>
            <a:off x="12361180" y="4816547"/>
            <a:ext cx="3077430" cy="1903228"/>
            <a:chOff x="12361180" y="4816547"/>
            <a:chExt cx="3077430" cy="1903228"/>
          </a:xfrm>
        </p:grpSpPr>
        <p:sp>
          <p:nvSpPr>
            <p:cNvPr id="13" name="Rectangle 12">
              <a:extLst>
                <a:ext uri="{FF2B5EF4-FFF2-40B4-BE49-F238E27FC236}">
                  <a16:creationId xmlns:a16="http://schemas.microsoft.com/office/drawing/2014/main" id="{112C1B4B-8049-16E7-C090-63D683B7E4B8}"/>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Floating Logo</a:t>
              </a:r>
            </a:p>
            <a:p>
              <a:pPr>
                <a:spcBef>
                  <a:spcPts val="1200"/>
                </a:spcBef>
              </a:pPr>
              <a:r>
                <a:rPr lang="en-US" sz="1000" dirty="0">
                  <a:solidFill>
                    <a:schemeClr val="bg1"/>
                  </a:solidFill>
                </a:rPr>
                <a:t>This layout is built in layers, with a logo </a:t>
              </a:r>
              <a:br>
                <a:rPr lang="en-US" sz="1000" dirty="0">
                  <a:solidFill>
                    <a:schemeClr val="bg1"/>
                  </a:solidFill>
                </a:rPr>
              </a:br>
              <a:r>
                <a:rPr lang="en-US" sz="1000" dirty="0">
                  <a:solidFill>
                    <a:schemeClr val="bg1"/>
                  </a:solidFill>
                </a:rPr>
                <a:t>overlay that should hover over the image. </a:t>
              </a:r>
            </a:p>
            <a:p>
              <a:pPr>
                <a:spcBef>
                  <a:spcPts val="1200"/>
                </a:spcBef>
              </a:pPr>
              <a:r>
                <a:rPr lang="en-US" sz="1000" dirty="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23" name="Group 22">
              <a:extLst>
                <a:ext uri="{FF2B5EF4-FFF2-40B4-BE49-F238E27FC236}">
                  <a16:creationId xmlns:a16="http://schemas.microsoft.com/office/drawing/2014/main" id="{82769137-E7E4-2870-3192-167D8E529B50}"/>
                </a:ext>
              </a:extLst>
            </p:cNvPr>
            <p:cNvGrpSpPr/>
            <p:nvPr userDrawn="1"/>
          </p:nvGrpSpPr>
          <p:grpSpPr>
            <a:xfrm>
              <a:off x="12467344" y="6414314"/>
              <a:ext cx="887150" cy="242419"/>
              <a:chOff x="12435444" y="7109930"/>
              <a:chExt cx="1638529" cy="447737"/>
            </a:xfrm>
          </p:grpSpPr>
          <p:pic>
            <p:nvPicPr>
              <p:cNvPr id="16" name="Picture 15">
                <a:extLst>
                  <a:ext uri="{FF2B5EF4-FFF2-40B4-BE49-F238E27FC236}">
                    <a16:creationId xmlns:a16="http://schemas.microsoft.com/office/drawing/2014/main" id="{B3E056DF-A3F8-6B6C-17B3-EA214E65E224}"/>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8" name="Rectangle 17">
                <a:extLst>
                  <a:ext uri="{FF2B5EF4-FFF2-40B4-BE49-F238E27FC236}">
                    <a16:creationId xmlns:a16="http://schemas.microsoft.com/office/drawing/2014/main" id="{7A870B64-4BFD-3722-FDA1-0AC86B450FF1}"/>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20" name="Rectangle 19">
                <a:extLst>
                  <a:ext uri="{FF2B5EF4-FFF2-40B4-BE49-F238E27FC236}">
                    <a16:creationId xmlns:a16="http://schemas.microsoft.com/office/drawing/2014/main" id="{1CC62A98-FD59-2619-4C94-A7A7BB385F34}"/>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grpSp>
      </p:grpSp>
    </p:spTree>
    <p:extLst>
      <p:ext uri="{BB962C8B-B14F-4D97-AF65-F5344CB8AC3E}">
        <p14:creationId xmlns:p14="http://schemas.microsoft.com/office/powerpoint/2010/main" val="30525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Picture 5" descr="A group of green leaves&#10;&#10;Description automatically generated with medium confidence">
            <a:extLst>
              <a:ext uri="{FF2B5EF4-FFF2-40B4-BE49-F238E27FC236}">
                <a16:creationId xmlns:a16="http://schemas.microsoft.com/office/drawing/2014/main" id="{80C39CAD-46E6-3D8E-152E-3502C302419E}"/>
              </a:ext>
            </a:extLst>
          </p:cNvPr>
          <p:cNvPicPr>
            <a:picLocks noChangeAspect="1"/>
          </p:cNvPicPr>
          <p:nvPr userDrawn="1"/>
        </p:nvPicPr>
        <p:blipFill rotWithShape="1">
          <a:blip r:embed="rId2"/>
          <a:srcRect t="7868" b="7868"/>
          <a:stretch/>
        </p:blipFill>
        <p:spPr>
          <a:xfrm>
            <a:off x="-1" y="0"/>
            <a:ext cx="12192002" cy="6858000"/>
          </a:xfrm>
          <a:prstGeom prst="rect">
            <a:avLst/>
          </a:prstGeom>
        </p:spPr>
      </p:pic>
      <p:sp>
        <p:nvSpPr>
          <p:cNvPr id="7" name="Freeform: Shape 6">
            <a:extLst>
              <a:ext uri="{FF2B5EF4-FFF2-40B4-BE49-F238E27FC236}">
                <a16:creationId xmlns:a16="http://schemas.microsoft.com/office/drawing/2014/main" id="{ED8A06A0-FE95-E62F-443B-A3CE4010A842}"/>
              </a:ext>
            </a:extLst>
          </p:cNvPr>
          <p:cNvSpPr/>
          <p:nvPr userDrawn="1"/>
        </p:nvSpPr>
        <p:spPr>
          <a:xfrm>
            <a:off x="3153012" y="-1"/>
            <a:ext cx="9038988" cy="6858001"/>
          </a:xfrm>
          <a:custGeom>
            <a:avLst/>
            <a:gdLst>
              <a:gd name="connsiteX0" fmla="*/ 1106223 w 9038988"/>
              <a:gd name="connsiteY0" fmla="*/ 0 h 6858001"/>
              <a:gd name="connsiteX1" fmla="*/ 1792023 w 9038988"/>
              <a:gd name="connsiteY1" fmla="*/ 0 h 6858001"/>
              <a:gd name="connsiteX2" fmla="*/ 2928028 w 9038988"/>
              <a:gd name="connsiteY2" fmla="*/ 0 h 6858001"/>
              <a:gd name="connsiteX3" fmla="*/ 3613828 w 9038988"/>
              <a:gd name="connsiteY3" fmla="*/ 0 h 6858001"/>
              <a:gd name="connsiteX4" fmla="*/ 3613830 w 9038988"/>
              <a:gd name="connsiteY4" fmla="*/ 1 h 6858001"/>
              <a:gd name="connsiteX5" fmla="*/ 4941622 w 9038988"/>
              <a:gd name="connsiteY5" fmla="*/ 1 h 6858001"/>
              <a:gd name="connsiteX6" fmla="*/ 4941623 w 9038988"/>
              <a:gd name="connsiteY6" fmla="*/ 0 h 6858001"/>
              <a:gd name="connsiteX7" fmla="*/ 5627423 w 9038988"/>
              <a:gd name="connsiteY7" fmla="*/ 0 h 6858001"/>
              <a:gd name="connsiteX8" fmla="*/ 6763428 w 9038988"/>
              <a:gd name="connsiteY8" fmla="*/ 0 h 6858001"/>
              <a:gd name="connsiteX9" fmla="*/ 7449228 w 9038988"/>
              <a:gd name="connsiteY9" fmla="*/ 0 h 6858001"/>
              <a:gd name="connsiteX10" fmla="*/ 7449230 w 9038988"/>
              <a:gd name="connsiteY10" fmla="*/ 1 h 6858001"/>
              <a:gd name="connsiteX11" fmla="*/ 9038988 w 9038988"/>
              <a:gd name="connsiteY11" fmla="*/ 1 h 6858001"/>
              <a:gd name="connsiteX12" fmla="*/ 9038988 w 9038988"/>
              <a:gd name="connsiteY12" fmla="*/ 6858001 h 6858001"/>
              <a:gd name="connsiteX13" fmla="*/ 6081196 w 9038988"/>
              <a:gd name="connsiteY13" fmla="*/ 6858001 h 6858001"/>
              <a:gd name="connsiteX14" fmla="*/ 5627426 w 9038988"/>
              <a:gd name="connsiteY14" fmla="*/ 6858001 h 6858001"/>
              <a:gd name="connsiteX15" fmla="*/ 5395396 w 9038988"/>
              <a:gd name="connsiteY15" fmla="*/ 6858001 h 6858001"/>
              <a:gd name="connsiteX16" fmla="*/ 5203588 w 9038988"/>
              <a:gd name="connsiteY16" fmla="*/ 6858001 h 6858001"/>
              <a:gd name="connsiteX17" fmla="*/ 4941626 w 9038988"/>
              <a:gd name="connsiteY17" fmla="*/ 6858001 h 6858001"/>
              <a:gd name="connsiteX18" fmla="*/ 2245796 w 9038988"/>
              <a:gd name="connsiteY18" fmla="*/ 6858001 h 6858001"/>
              <a:gd name="connsiteX19" fmla="*/ 1792026 w 9038988"/>
              <a:gd name="connsiteY19" fmla="*/ 6858001 h 6858001"/>
              <a:gd name="connsiteX20" fmla="*/ 1559996 w 9038988"/>
              <a:gd name="connsiteY20" fmla="*/ 6858001 h 6858001"/>
              <a:gd name="connsiteX21" fmla="*/ 1106226 w 9038988"/>
              <a:gd name="connsiteY21" fmla="*/ 6858001 h 6858001"/>
              <a:gd name="connsiteX22" fmla="*/ 1055643 w 9038988"/>
              <a:gd name="connsiteY22" fmla="*/ 6811531 h 6858001"/>
              <a:gd name="connsiteX23" fmla="*/ 0 w 9038988"/>
              <a:gd name="connsiteY23" fmla="*/ 3428999 h 6858001"/>
              <a:gd name="connsiteX24" fmla="*/ 1055644 w 9038988"/>
              <a:gd name="connsiteY24" fmla="*/ 464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8988" h="6858001">
                <a:moveTo>
                  <a:pt x="1106223" y="0"/>
                </a:moveTo>
                <a:lnTo>
                  <a:pt x="1792023" y="0"/>
                </a:lnTo>
                <a:lnTo>
                  <a:pt x="2928028" y="0"/>
                </a:lnTo>
                <a:lnTo>
                  <a:pt x="3613828" y="0"/>
                </a:lnTo>
                <a:lnTo>
                  <a:pt x="3613830" y="1"/>
                </a:lnTo>
                <a:lnTo>
                  <a:pt x="4941622" y="1"/>
                </a:lnTo>
                <a:lnTo>
                  <a:pt x="4941623" y="0"/>
                </a:lnTo>
                <a:lnTo>
                  <a:pt x="5627423" y="0"/>
                </a:lnTo>
                <a:lnTo>
                  <a:pt x="6763428" y="0"/>
                </a:lnTo>
                <a:lnTo>
                  <a:pt x="7449228" y="0"/>
                </a:lnTo>
                <a:lnTo>
                  <a:pt x="7449230" y="1"/>
                </a:lnTo>
                <a:lnTo>
                  <a:pt x="9038988" y="1"/>
                </a:lnTo>
                <a:lnTo>
                  <a:pt x="9038988" y="6858001"/>
                </a:lnTo>
                <a:lnTo>
                  <a:pt x="6081196" y="6858001"/>
                </a:lnTo>
                <a:lnTo>
                  <a:pt x="5627426" y="6858001"/>
                </a:lnTo>
                <a:lnTo>
                  <a:pt x="5395396" y="6858001"/>
                </a:lnTo>
                <a:lnTo>
                  <a:pt x="5203588" y="6858001"/>
                </a:lnTo>
                <a:lnTo>
                  <a:pt x="4941626" y="6858001"/>
                </a:lnTo>
                <a:lnTo>
                  <a:pt x="2245796" y="6858001"/>
                </a:lnTo>
                <a:lnTo>
                  <a:pt x="1792026" y="6858001"/>
                </a:lnTo>
                <a:lnTo>
                  <a:pt x="1559996" y="6858001"/>
                </a:lnTo>
                <a:lnTo>
                  <a:pt x="1106226" y="6858001"/>
                </a:lnTo>
                <a:lnTo>
                  <a:pt x="1055643" y="6811531"/>
                </a:lnTo>
                <a:cubicBezTo>
                  <a:pt x="426855" y="6160113"/>
                  <a:pt x="0" y="4889621"/>
                  <a:pt x="0" y="3428999"/>
                </a:cubicBezTo>
                <a:cubicBezTo>
                  <a:pt x="0" y="1968376"/>
                  <a:pt x="426855" y="697885"/>
                  <a:pt x="1055644" y="46467"/>
                </a:cubicBezTo>
                <a:close/>
              </a:path>
            </a:pathLst>
          </a:custGeom>
          <a:solidFill>
            <a:srgbClr val="20412A">
              <a:alpha val="95000"/>
            </a:srgbClr>
          </a:solidFill>
          <a:ln w="9525"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60308C9E-9484-F628-5059-D9B99DE37106}"/>
              </a:ext>
            </a:extLst>
          </p:cNvPr>
          <p:cNvSpPr>
            <a:spLocks noGrp="1"/>
          </p:cNvSpPr>
          <p:nvPr>
            <p:ph type="title" hasCustomPrompt="1"/>
          </p:nvPr>
        </p:nvSpPr>
        <p:spPr>
          <a:xfrm>
            <a:off x="685800" y="685798"/>
            <a:ext cx="2147711" cy="2743201"/>
          </a:xfrm>
        </p:spPr>
        <p:txBody>
          <a:bodyPr/>
          <a:lstStyle>
            <a:lvl1pPr>
              <a:defRPr>
                <a:solidFill>
                  <a:schemeClr val="bg1"/>
                </a:solidFill>
              </a:defRPr>
            </a:lvl1pPr>
          </a:lstStyle>
          <a:p>
            <a:r>
              <a:rPr lang="en-US" dirty="0"/>
              <a:t>Agenda</a:t>
            </a:r>
          </a:p>
        </p:txBody>
      </p:sp>
      <p:sp>
        <p:nvSpPr>
          <p:cNvPr id="3" name="Footer Placeholder 2">
            <a:extLst>
              <a:ext uri="{FF2B5EF4-FFF2-40B4-BE49-F238E27FC236}">
                <a16:creationId xmlns:a16="http://schemas.microsoft.com/office/drawing/2014/main" id="{1FA3C177-4520-24A6-18A0-1F6665C21DEE}"/>
              </a:ext>
            </a:extLst>
          </p:cNvPr>
          <p:cNvSpPr>
            <a:spLocks noGrp="1"/>
          </p:cNvSpPr>
          <p:nvPr>
            <p:ph type="ftr" sz="quarter" idx="10"/>
          </p:nvPr>
        </p:nvSpPr>
        <p:spPr>
          <a:xfrm>
            <a:off x="6324600" y="6446519"/>
            <a:ext cx="3291840" cy="137160"/>
          </a:xfrm>
        </p:spPr>
        <p:txBody>
          <a:bodyPr/>
          <a:lstStyle>
            <a:lvl1pPr>
              <a:defRPr>
                <a:solidFill>
                  <a:schemeClr val="bg1"/>
                </a:solidFill>
              </a:defRPr>
            </a:lvl1p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6E84F5AF-02E8-FCA7-A4E3-ED24D50E46C6}"/>
              </a:ext>
            </a:extLst>
          </p:cNvPr>
          <p:cNvSpPr>
            <a:spLocks noGrp="1"/>
          </p:cNvSpPr>
          <p:nvPr>
            <p:ph type="dt" sz="half" idx="11"/>
          </p:nvPr>
        </p:nvSpPr>
        <p:spPr>
          <a:xfrm>
            <a:off x="9860279" y="6446519"/>
            <a:ext cx="936055" cy="137160"/>
          </a:xfrm>
        </p:spPr>
        <p:txBody>
          <a:bodyPr/>
          <a:lstStyle>
            <a:lvl1pPr>
              <a:defRPr>
                <a:solidFill>
                  <a:schemeClr val="bg1"/>
                </a:solidFill>
              </a:defRPr>
            </a:lvl1pPr>
          </a:lstStyle>
          <a:p>
            <a:fld id="{FE714DC7-19C7-4559-BB7C-FF6BEC040037}" type="datetime1">
              <a:rPr lang="en-US" smtClean="0"/>
              <a:t>4/1/2024</a:t>
            </a:fld>
            <a:endParaRPr lang="en-US" dirty="0"/>
          </a:p>
        </p:txBody>
      </p:sp>
      <p:sp>
        <p:nvSpPr>
          <p:cNvPr id="5" name="Slide Number Placeholder 4">
            <a:extLst>
              <a:ext uri="{FF2B5EF4-FFF2-40B4-BE49-F238E27FC236}">
                <a16:creationId xmlns:a16="http://schemas.microsoft.com/office/drawing/2014/main" id="{444C7890-8460-6E5F-E3B9-9658D793131A}"/>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dirty="0"/>
          </a:p>
        </p:txBody>
      </p:sp>
      <p:sp>
        <p:nvSpPr>
          <p:cNvPr id="9" name="Text Placeholder 8">
            <a:extLst>
              <a:ext uri="{FF2B5EF4-FFF2-40B4-BE49-F238E27FC236}">
                <a16:creationId xmlns:a16="http://schemas.microsoft.com/office/drawing/2014/main" id="{189EFCF6-EB3A-0F3D-A488-EC6682A3FD61}"/>
              </a:ext>
            </a:extLst>
          </p:cNvPr>
          <p:cNvSpPr>
            <a:spLocks noGrp="1"/>
          </p:cNvSpPr>
          <p:nvPr>
            <p:ph type="body" sz="quarter" idx="13"/>
          </p:nvPr>
        </p:nvSpPr>
        <p:spPr>
          <a:xfrm>
            <a:off x="6324600" y="685800"/>
            <a:ext cx="5181600" cy="5486400"/>
          </a:xfrm>
        </p:spPr>
        <p:txBody>
          <a:bodyPr anchor="ctr"/>
          <a:lstStyle>
            <a:lvl1pPr marL="0" indent="0">
              <a:lnSpc>
                <a:spcPct val="90000"/>
              </a:lnSpc>
              <a:spcBef>
                <a:spcPts val="7800"/>
              </a:spcBef>
              <a:buNone/>
              <a:defRPr sz="2400">
                <a:solidFill>
                  <a:schemeClr val="bg1"/>
                </a:solidFill>
              </a:defRPr>
            </a:lvl1pPr>
            <a:lvl2pPr marL="227012" indent="0">
              <a:buNone/>
              <a:defRPr>
                <a:solidFill>
                  <a:schemeClr val="bg1"/>
                </a:solidFill>
              </a:defRPr>
            </a:lvl2pPr>
            <a:lvl3pPr marL="460375" indent="0">
              <a:buNone/>
              <a:defRPr>
                <a:solidFill>
                  <a:schemeClr val="bg1"/>
                </a:solidFill>
              </a:defRPr>
            </a:lvl3pPr>
            <a:lvl4pPr marL="625475" indent="0">
              <a:buNone/>
              <a:defRPr>
                <a:solidFill>
                  <a:schemeClr val="bg1"/>
                </a:solidFill>
              </a:defRPr>
            </a:lvl4pPr>
            <a:lvl5pPr marL="798513" indent="0">
              <a:buNone/>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202EA5D5-2D29-869A-1E63-BE326EDCDF80}"/>
              </a:ext>
            </a:extLst>
          </p:cNvPr>
          <p:cNvSpPr/>
          <p:nvPr userDrawn="1"/>
        </p:nvSpPr>
        <p:spPr>
          <a:xfrm>
            <a:off x="12361180" y="0"/>
            <a:ext cx="3077430" cy="17927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dirty="0">
                <a:solidFill>
                  <a:schemeClr val="bg1"/>
                </a:solidFill>
              </a:rPr>
              <a:t>Optional icon &amp; gradient line</a:t>
            </a:r>
          </a:p>
          <a:p>
            <a:pPr marL="174625" indent="-174625">
              <a:spcBef>
                <a:spcPts val="1200"/>
              </a:spcBef>
              <a:buFont typeface="+mj-lt"/>
              <a:buAutoNum type="arabicPeriod"/>
            </a:pPr>
            <a:r>
              <a:rPr lang="en-US" sz="1000" cap="all" dirty="0">
                <a:solidFill>
                  <a:schemeClr val="bg1"/>
                </a:solidFill>
              </a:rPr>
              <a:t>Icon</a:t>
            </a:r>
            <a:br>
              <a:rPr lang="en-US" sz="1000" dirty="0">
                <a:solidFill>
                  <a:schemeClr val="bg1"/>
                </a:solidFill>
              </a:rPr>
            </a:br>
            <a:r>
              <a:rPr lang="en-US" sz="1000" dirty="0">
                <a:solidFill>
                  <a:schemeClr val="bg1"/>
                </a:solidFill>
              </a:rPr>
              <a:t>Copy and paste an icon from the </a:t>
            </a:r>
            <a:br>
              <a:rPr lang="en-US" sz="1000" dirty="0">
                <a:solidFill>
                  <a:schemeClr val="bg1"/>
                </a:solidFill>
              </a:rPr>
            </a:br>
            <a:r>
              <a:rPr lang="en-US" sz="1000" dirty="0">
                <a:solidFill>
                  <a:schemeClr val="bg1"/>
                </a:solidFill>
              </a:rPr>
              <a:t>icon library, scale up to  roughly 0.75 inch </a:t>
            </a:r>
            <a:br>
              <a:rPr lang="en-US" sz="1000" dirty="0">
                <a:solidFill>
                  <a:schemeClr val="bg1"/>
                </a:solidFill>
              </a:rPr>
            </a:br>
            <a:r>
              <a:rPr lang="en-US" sz="1000" dirty="0">
                <a:solidFill>
                  <a:schemeClr val="bg1"/>
                </a:solidFill>
              </a:rPr>
              <a:t>height as shown in sample slide.</a:t>
            </a:r>
          </a:p>
          <a:p>
            <a:pPr marL="174625" indent="-174625">
              <a:spcBef>
                <a:spcPts val="1200"/>
              </a:spcBef>
              <a:buFont typeface="+mj-lt"/>
              <a:buAutoNum type="arabicPeriod"/>
            </a:pPr>
            <a:r>
              <a:rPr lang="en-US" sz="1000" cap="all" dirty="0">
                <a:solidFill>
                  <a:schemeClr val="bg1"/>
                </a:solidFill>
              </a:rPr>
              <a:t>Gradient line</a:t>
            </a:r>
            <a:br>
              <a:rPr lang="en-US" sz="1000" dirty="0">
                <a:solidFill>
                  <a:schemeClr val="bg1"/>
                </a:solidFill>
              </a:rPr>
            </a:br>
            <a:r>
              <a:rPr lang="en-US" sz="1000" dirty="0">
                <a:solidFill>
                  <a:schemeClr val="bg1"/>
                </a:solidFill>
              </a:rPr>
              <a:t>Copy and paste the gradient line from </a:t>
            </a:r>
            <a:br>
              <a:rPr lang="en-US" sz="1000" dirty="0">
                <a:solidFill>
                  <a:schemeClr val="bg1"/>
                </a:solidFill>
              </a:rPr>
            </a:br>
            <a:r>
              <a:rPr lang="en-US" sz="1000" dirty="0">
                <a:solidFill>
                  <a:schemeClr val="bg1"/>
                </a:solidFill>
              </a:rPr>
              <a:t>sample slide as needed. </a:t>
            </a:r>
          </a:p>
        </p:txBody>
      </p:sp>
    </p:spTree>
    <p:extLst>
      <p:ext uri="{BB962C8B-B14F-4D97-AF65-F5344CB8AC3E}">
        <p14:creationId xmlns:p14="http://schemas.microsoft.com/office/powerpoint/2010/main" val="131422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A4418CA-82D1-4D77-BF0D-0416BC54B411}"/>
              </a:ext>
            </a:extLst>
          </p:cNvPr>
          <p:cNvSpPr>
            <a:spLocks noGrp="1"/>
          </p:cNvSpPr>
          <p:nvPr>
            <p:ph type="dt" sz="half" idx="10"/>
          </p:nvPr>
        </p:nvSpPr>
        <p:spPr/>
        <p:txBody>
          <a:bodyPr/>
          <a:lstStyle/>
          <a:p>
            <a:fld id="{C2689DA9-615F-49A7-96BA-420CE03E7351}" type="datetime1">
              <a:rPr lang="en-US" smtClean="0"/>
              <a:t>4/1/2024</a:t>
            </a:fld>
            <a:endParaRPr lang="en-US" dirty="0"/>
          </a:p>
        </p:txBody>
      </p:sp>
      <p:sp>
        <p:nvSpPr>
          <p:cNvPr id="9" name="Footer Placeholder 8">
            <a:extLst>
              <a:ext uri="{FF2B5EF4-FFF2-40B4-BE49-F238E27FC236}">
                <a16:creationId xmlns:a16="http://schemas.microsoft.com/office/drawing/2014/main" id="{921A5836-40BC-4565-9B91-02610BB2DEDB}"/>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10" name="Slide Number Placeholder 9">
            <a:extLst>
              <a:ext uri="{FF2B5EF4-FFF2-40B4-BE49-F238E27FC236}">
                <a16:creationId xmlns:a16="http://schemas.microsoft.com/office/drawing/2014/main" id="{CBD6848A-A4A5-4326-A71B-8EF2FF7C4F3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Content Placeholder 4">
            <a:extLst>
              <a:ext uri="{FF2B5EF4-FFF2-40B4-BE49-F238E27FC236}">
                <a16:creationId xmlns:a16="http://schemas.microsoft.com/office/drawing/2014/main" id="{AFA20EAA-86AC-4480-9CAA-88657F3D94ED}"/>
              </a:ext>
            </a:extLst>
          </p:cNvPr>
          <p:cNvSpPr>
            <a:spLocks noGrp="1"/>
          </p:cNvSpPr>
          <p:nvPr>
            <p:ph sz="quarter" idx="13"/>
          </p:nvPr>
        </p:nvSpPr>
        <p:spPr>
          <a:xfrm>
            <a:off x="685800" y="2057401"/>
            <a:ext cx="10820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087A5D98-A155-4A2C-A9E2-FF413A52CD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245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5D001E-6990-4A54-9749-8798CBF8F16C}"/>
              </a:ext>
            </a:extLst>
          </p:cNvPr>
          <p:cNvSpPr>
            <a:spLocks noGrp="1"/>
          </p:cNvSpPr>
          <p:nvPr>
            <p:ph type="body" idx="1"/>
          </p:nvPr>
        </p:nvSpPr>
        <p:spPr>
          <a:xfrm>
            <a:off x="924865" y="2057400"/>
            <a:ext cx="4946539" cy="761311"/>
          </a:xfrm>
        </p:spPr>
        <p:txBody>
          <a:bodyPr anchor="b"/>
          <a:lstStyle>
            <a:lvl1pPr marL="0" indent="0">
              <a:spcBef>
                <a:spcPts val="0"/>
              </a:spcBef>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A2B7C-25FA-4228-B579-2AC94371180B}"/>
              </a:ext>
            </a:extLst>
          </p:cNvPr>
          <p:cNvSpPr>
            <a:spLocks noGrp="1"/>
          </p:cNvSpPr>
          <p:nvPr>
            <p:ph sz="half" idx="2"/>
          </p:nvPr>
        </p:nvSpPr>
        <p:spPr>
          <a:xfrm>
            <a:off x="924865" y="3212435"/>
            <a:ext cx="4946539" cy="2273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E06274A-45BF-4129-B635-25169CE4E5CC}"/>
              </a:ext>
            </a:extLst>
          </p:cNvPr>
          <p:cNvSpPr>
            <a:spLocks noGrp="1"/>
          </p:cNvSpPr>
          <p:nvPr>
            <p:ph type="body" sz="quarter" idx="3"/>
          </p:nvPr>
        </p:nvSpPr>
        <p:spPr>
          <a:xfrm>
            <a:off x="6320597" y="2057400"/>
            <a:ext cx="4946537" cy="761311"/>
          </a:xfrm>
        </p:spPr>
        <p:txBody>
          <a:bodyPr anchor="b"/>
          <a:lstStyle>
            <a:lvl1pPr marL="0" indent="0">
              <a:spcBef>
                <a:spcPts val="0"/>
              </a:spcBef>
              <a:buNone/>
              <a:defRPr sz="2400" b="1">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9BA14-6B93-4981-9F9D-DBDD729C6259}"/>
              </a:ext>
            </a:extLst>
          </p:cNvPr>
          <p:cNvSpPr>
            <a:spLocks noGrp="1"/>
          </p:cNvSpPr>
          <p:nvPr>
            <p:ph sz="quarter" idx="4"/>
          </p:nvPr>
        </p:nvSpPr>
        <p:spPr>
          <a:xfrm>
            <a:off x="6320597" y="3212435"/>
            <a:ext cx="4946537" cy="2273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3636244A-819A-4EAE-94D5-6CA165E69921}"/>
              </a:ext>
            </a:extLst>
          </p:cNvPr>
          <p:cNvSpPr>
            <a:spLocks noGrp="1"/>
          </p:cNvSpPr>
          <p:nvPr>
            <p:ph type="dt" sz="half" idx="10"/>
          </p:nvPr>
        </p:nvSpPr>
        <p:spPr/>
        <p:txBody>
          <a:bodyPr/>
          <a:lstStyle/>
          <a:p>
            <a:fld id="{267237E5-4344-4CB9-9F37-C7AB73B76EC5}" type="datetime1">
              <a:rPr lang="en-US" smtClean="0"/>
              <a:t>4/1/2024</a:t>
            </a:fld>
            <a:endParaRPr lang="en-US" dirty="0"/>
          </a:p>
        </p:txBody>
      </p:sp>
      <p:sp>
        <p:nvSpPr>
          <p:cNvPr id="12" name="Footer Placeholder 11">
            <a:extLst>
              <a:ext uri="{FF2B5EF4-FFF2-40B4-BE49-F238E27FC236}">
                <a16:creationId xmlns:a16="http://schemas.microsoft.com/office/drawing/2014/main" id="{6857DF7F-3B65-4F1F-928D-593C4CE4A756}"/>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13" name="Slide Number Placeholder 12">
            <a:extLst>
              <a:ext uri="{FF2B5EF4-FFF2-40B4-BE49-F238E27FC236}">
                <a16:creationId xmlns:a16="http://schemas.microsoft.com/office/drawing/2014/main" id="{41F10C45-6D8F-467D-B8EA-87750CB8F382}"/>
              </a:ext>
            </a:extLst>
          </p:cNvPr>
          <p:cNvSpPr>
            <a:spLocks noGrp="1"/>
          </p:cNvSpPr>
          <p:nvPr>
            <p:ph type="sldNum" sz="quarter" idx="12"/>
          </p:nvPr>
        </p:nvSpPr>
        <p:spPr/>
        <p:txBody>
          <a:bodyPr wrap="none"/>
          <a:lstStyle/>
          <a:p>
            <a:fld id="{B2643E34-DC33-45ED-8E33-EC0D5991E9A4}" type="slidenum">
              <a:rPr lang="en-US" smtClean="0"/>
              <a:pPr/>
              <a:t>‹#›</a:t>
            </a:fld>
            <a:endParaRPr lang="en-US" dirty="0"/>
          </a:p>
        </p:txBody>
      </p:sp>
      <p:sp>
        <p:nvSpPr>
          <p:cNvPr id="9" name="Title 8">
            <a:extLst>
              <a:ext uri="{FF2B5EF4-FFF2-40B4-BE49-F238E27FC236}">
                <a16:creationId xmlns:a16="http://schemas.microsoft.com/office/drawing/2014/main" id="{FE6DE758-0463-4F93-89C5-61F608D7A068}"/>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9F199382-5041-369F-8858-880C73CADB48}"/>
              </a:ext>
            </a:extLst>
          </p:cNvPr>
          <p:cNvCxnSpPr>
            <a:cxnSpLocks/>
          </p:cNvCxnSpPr>
          <p:nvPr userDrawn="1"/>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BAED7D0-5C72-F2BA-37DA-0229A534564E}"/>
              </a:ext>
            </a:extLst>
          </p:cNvPr>
          <p:cNvCxnSpPr>
            <a:cxnSpLocks/>
          </p:cNvCxnSpPr>
          <p:nvPr userDrawn="1"/>
        </p:nvCxnSpPr>
        <p:spPr>
          <a:xfrm>
            <a:off x="60960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65FBECD-60CF-C18E-B240-801373D890C8}"/>
              </a:ext>
            </a:extLst>
          </p:cNvPr>
          <p:cNvCxnSpPr>
            <a:cxnSpLocks/>
          </p:cNvCxnSpPr>
          <p:nvPr userDrawn="1"/>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85440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E0A99-1A28-4D24-A585-99C2E027D9DC}"/>
              </a:ext>
            </a:extLst>
          </p:cNvPr>
          <p:cNvSpPr>
            <a:spLocks noGrp="1"/>
          </p:cNvSpPr>
          <p:nvPr>
            <p:ph sz="half" idx="1"/>
          </p:nvPr>
        </p:nvSpPr>
        <p:spPr>
          <a:xfrm>
            <a:off x="924864" y="2057400"/>
            <a:ext cx="4946541" cy="3429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80E6115-4384-41EE-B6B2-940A4649995F}"/>
              </a:ext>
            </a:extLst>
          </p:cNvPr>
          <p:cNvSpPr>
            <a:spLocks noGrp="1"/>
          </p:cNvSpPr>
          <p:nvPr>
            <p:ph sz="half" idx="2"/>
          </p:nvPr>
        </p:nvSpPr>
        <p:spPr>
          <a:xfrm>
            <a:off x="6320596" y="2057400"/>
            <a:ext cx="4946537" cy="3429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FEA81D9C-1714-41EC-AB5C-54E1320D367A}"/>
              </a:ext>
            </a:extLst>
          </p:cNvPr>
          <p:cNvSpPr>
            <a:spLocks noGrp="1"/>
          </p:cNvSpPr>
          <p:nvPr>
            <p:ph type="dt" sz="half" idx="10"/>
          </p:nvPr>
        </p:nvSpPr>
        <p:spPr/>
        <p:txBody>
          <a:bodyPr/>
          <a:lstStyle/>
          <a:p>
            <a:fld id="{876F47AC-EECC-4C02-B1BE-C6C82B68E04F}" type="datetime1">
              <a:rPr lang="en-US" smtClean="0"/>
              <a:t>4/1/2024</a:t>
            </a:fld>
            <a:endParaRPr lang="en-US" dirty="0"/>
          </a:p>
        </p:txBody>
      </p:sp>
      <p:sp>
        <p:nvSpPr>
          <p:cNvPr id="9" name="Footer Placeholder 8">
            <a:extLst>
              <a:ext uri="{FF2B5EF4-FFF2-40B4-BE49-F238E27FC236}">
                <a16:creationId xmlns:a16="http://schemas.microsoft.com/office/drawing/2014/main" id="{138C60D4-B5E0-4E33-9DD7-8166677DEA07}"/>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11" name="Slide Number Placeholder 10">
            <a:extLst>
              <a:ext uri="{FF2B5EF4-FFF2-40B4-BE49-F238E27FC236}">
                <a16:creationId xmlns:a16="http://schemas.microsoft.com/office/drawing/2014/main" id="{F9FE130B-2CDC-422E-A384-1923087EC349}"/>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6" name="Title 5">
            <a:extLst>
              <a:ext uri="{FF2B5EF4-FFF2-40B4-BE49-F238E27FC236}">
                <a16:creationId xmlns:a16="http://schemas.microsoft.com/office/drawing/2014/main" id="{A65B2DC3-BD62-4AA0-806F-9A3DC14395F9}"/>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AA222BA9-9A43-1ACC-F4C2-D172F135CA71}"/>
              </a:ext>
            </a:extLst>
          </p:cNvPr>
          <p:cNvCxnSpPr>
            <a:cxnSpLocks/>
          </p:cNvCxnSpPr>
          <p:nvPr userDrawn="1"/>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A70DE7A-A349-CBE6-ECD1-866884CD36E1}"/>
              </a:ext>
            </a:extLst>
          </p:cNvPr>
          <p:cNvCxnSpPr>
            <a:cxnSpLocks/>
          </p:cNvCxnSpPr>
          <p:nvPr userDrawn="1"/>
        </p:nvCxnSpPr>
        <p:spPr>
          <a:xfrm>
            <a:off x="60960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9FAB98C-8227-DB55-F5CE-F510A6476380}"/>
              </a:ext>
            </a:extLst>
          </p:cNvPr>
          <p:cNvCxnSpPr>
            <a:cxnSpLocks/>
          </p:cNvCxnSpPr>
          <p:nvPr userDrawn="1"/>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800887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F5BE6D2F-D210-2DF0-04A1-7A98F5568CD8}"/>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dirty="0"/>
          </a:p>
        </p:txBody>
      </p:sp>
      <p:sp>
        <p:nvSpPr>
          <p:cNvPr id="2" name="Title 1">
            <a:extLst>
              <a:ext uri="{FF2B5EF4-FFF2-40B4-BE49-F238E27FC236}">
                <a16:creationId xmlns:a16="http://schemas.microsoft.com/office/drawing/2014/main" id="{6BD76A30-9A32-76AB-7B98-EB556A6912EE}"/>
              </a:ext>
            </a:extLst>
          </p:cNvPr>
          <p:cNvSpPr>
            <a:spLocks noGrp="1"/>
          </p:cNvSpPr>
          <p:nvPr>
            <p:ph type="title"/>
          </p:nvPr>
        </p:nvSpPr>
        <p:spPr>
          <a:xfrm>
            <a:off x="685800" y="685798"/>
            <a:ext cx="2616958" cy="48006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604E456-6031-4B42-FB33-A7BFFA44ACF1}"/>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4" name="Date Placeholder 3">
            <a:extLst>
              <a:ext uri="{FF2B5EF4-FFF2-40B4-BE49-F238E27FC236}">
                <a16:creationId xmlns:a16="http://schemas.microsoft.com/office/drawing/2014/main" id="{2379E83F-22ED-31D1-627E-4AD4A019BCCE}"/>
              </a:ext>
            </a:extLst>
          </p:cNvPr>
          <p:cNvSpPr>
            <a:spLocks noGrp="1"/>
          </p:cNvSpPr>
          <p:nvPr>
            <p:ph type="dt" sz="half" idx="11"/>
          </p:nvPr>
        </p:nvSpPr>
        <p:spPr/>
        <p:txBody>
          <a:bodyPr/>
          <a:lstStyle/>
          <a:p>
            <a:fld id="{5CAC77AB-D697-4BD9-B712-0FAB3C2E617D}" type="datetime1">
              <a:rPr lang="en-US" smtClean="0"/>
              <a:t>4/1/2024</a:t>
            </a:fld>
            <a:endParaRPr lang="en-US" dirty="0"/>
          </a:p>
        </p:txBody>
      </p:sp>
      <p:sp>
        <p:nvSpPr>
          <p:cNvPr id="5" name="Slide Number Placeholder 4">
            <a:extLst>
              <a:ext uri="{FF2B5EF4-FFF2-40B4-BE49-F238E27FC236}">
                <a16:creationId xmlns:a16="http://schemas.microsoft.com/office/drawing/2014/main" id="{97093A34-D3A6-B5AC-6829-B1CE09596692}"/>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12" name="Content Placeholder 11">
            <a:extLst>
              <a:ext uri="{FF2B5EF4-FFF2-40B4-BE49-F238E27FC236}">
                <a16:creationId xmlns:a16="http://schemas.microsoft.com/office/drawing/2014/main" id="{394AC399-38CC-2938-0A00-D3048719059F}"/>
              </a:ext>
            </a:extLst>
          </p:cNvPr>
          <p:cNvSpPr>
            <a:spLocks noGrp="1"/>
          </p:cNvSpPr>
          <p:nvPr>
            <p:ph sz="quarter" idx="13"/>
          </p:nvPr>
        </p:nvSpPr>
        <p:spPr>
          <a:xfrm>
            <a:off x="5182359"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1">
            <a:extLst>
              <a:ext uri="{FF2B5EF4-FFF2-40B4-BE49-F238E27FC236}">
                <a16:creationId xmlns:a16="http://schemas.microsoft.com/office/drawing/2014/main" id="{9BB7B1A1-8DC8-3EB2-2236-D15939FA3CA5}"/>
              </a:ext>
            </a:extLst>
          </p:cNvPr>
          <p:cNvSpPr>
            <a:spLocks noGrp="1"/>
          </p:cNvSpPr>
          <p:nvPr>
            <p:ph sz="quarter" idx="14"/>
          </p:nvPr>
        </p:nvSpPr>
        <p:spPr>
          <a:xfrm>
            <a:off x="8573827"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5" name="Straight Connector 24">
            <a:extLst>
              <a:ext uri="{FF2B5EF4-FFF2-40B4-BE49-F238E27FC236}">
                <a16:creationId xmlns:a16="http://schemas.microsoft.com/office/drawing/2014/main" id="{C19EB6D3-6874-22FF-2AB4-23AFFBBF7852}"/>
              </a:ext>
            </a:extLst>
          </p:cNvPr>
          <p:cNvCxnSpPr>
            <a:cxnSpLocks/>
          </p:cNvCxnSpPr>
          <p:nvPr userDrawn="1"/>
        </p:nvCxnSpPr>
        <p:spPr>
          <a:xfrm>
            <a:off x="8334233" y="1371600"/>
            <a:ext cx="0" cy="411480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354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ED4911-C899-7677-CEA5-A93E1258A81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1659472" y="6347780"/>
            <a:ext cx="379256" cy="334638"/>
          </a:xfrm>
          <a:prstGeom prst="rect">
            <a:avLst/>
          </a:prstGeom>
        </p:spPr>
      </p:pic>
      <p:sp>
        <p:nvSpPr>
          <p:cNvPr id="3" name="Text Placeholder 2">
            <a:extLst>
              <a:ext uri="{FF2B5EF4-FFF2-40B4-BE49-F238E27FC236}">
                <a16:creationId xmlns:a16="http://schemas.microsoft.com/office/drawing/2014/main" id="{FA9BDFA8-3817-4733-A7E6-C391835FC246}"/>
              </a:ext>
            </a:extLst>
          </p:cNvPr>
          <p:cNvSpPr>
            <a:spLocks noGrp="1"/>
          </p:cNvSpPr>
          <p:nvPr>
            <p:ph type="body" idx="1"/>
          </p:nvPr>
        </p:nvSpPr>
        <p:spPr>
          <a:xfrm>
            <a:off x="685800" y="2057400"/>
            <a:ext cx="10820400" cy="41147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E8890C-677F-4C91-82E6-627D8C881C36}"/>
              </a:ext>
            </a:extLst>
          </p:cNvPr>
          <p:cNvSpPr>
            <a:spLocks noGrp="1"/>
          </p:cNvSpPr>
          <p:nvPr>
            <p:ph type="ftr" sz="quarter" idx="3"/>
          </p:nvPr>
        </p:nvSpPr>
        <p:spPr>
          <a:xfrm>
            <a:off x="685800" y="6446519"/>
            <a:ext cx="7185660" cy="137160"/>
          </a:xfrm>
          <a:prstGeom prst="rect">
            <a:avLst/>
          </a:prstGeom>
        </p:spPr>
        <p:txBody>
          <a:bodyPr vert="horz" lIns="0" tIns="0" rIns="0" bIns="0" rtlCol="0" anchor="b"/>
          <a:lstStyle>
            <a:lvl1pPr algn="l">
              <a:defRPr sz="800">
                <a:solidFill>
                  <a:schemeClr val="tx2">
                    <a:lumMod val="60000"/>
                    <a:lumOff val="40000"/>
                  </a:schemeClr>
                </a:solidFill>
              </a:defRPr>
            </a:lvl1pPr>
          </a:lstStyle>
          <a:p>
            <a:r>
              <a:rPr lang="en-US"/>
              <a:t>2022 NCI-IDD State of the Workforce Survey Report | Data Glance</a:t>
            </a:r>
            <a:endParaRPr lang="en-US" dirty="0"/>
          </a:p>
        </p:txBody>
      </p:sp>
      <p:sp>
        <p:nvSpPr>
          <p:cNvPr id="2" name="Title Placeholder 1">
            <a:extLst>
              <a:ext uri="{FF2B5EF4-FFF2-40B4-BE49-F238E27FC236}">
                <a16:creationId xmlns:a16="http://schemas.microsoft.com/office/drawing/2014/main" id="{948FBA51-83A7-418F-9111-FF640E9D135D}"/>
              </a:ext>
            </a:extLst>
          </p:cNvPr>
          <p:cNvSpPr>
            <a:spLocks noGrp="1"/>
          </p:cNvSpPr>
          <p:nvPr>
            <p:ph type="title"/>
          </p:nvPr>
        </p:nvSpPr>
        <p:spPr>
          <a:xfrm>
            <a:off x="685800" y="685798"/>
            <a:ext cx="10820400" cy="1097282"/>
          </a:xfrm>
          <a:prstGeom prst="rect">
            <a:avLst/>
          </a:prstGeom>
        </p:spPr>
        <p:txBody>
          <a:bodyPr vert="horz" lIns="0" tIns="0" rIns="0" bIns="0" rtlCol="0" anchor="t">
            <a:noAutofit/>
          </a:bodyPr>
          <a:lstStyle/>
          <a:p>
            <a:r>
              <a:rPr lang="en-US"/>
              <a:t>Click to edit Master title style</a:t>
            </a:r>
          </a:p>
        </p:txBody>
      </p:sp>
      <p:sp>
        <p:nvSpPr>
          <p:cNvPr id="4" name="Date Placeholder 3">
            <a:extLst>
              <a:ext uri="{FF2B5EF4-FFF2-40B4-BE49-F238E27FC236}">
                <a16:creationId xmlns:a16="http://schemas.microsoft.com/office/drawing/2014/main" id="{C87AF948-68C6-4080-96A4-341B3E72654F}"/>
              </a:ext>
            </a:extLst>
          </p:cNvPr>
          <p:cNvSpPr>
            <a:spLocks noGrp="1"/>
          </p:cNvSpPr>
          <p:nvPr>
            <p:ph type="dt" sz="half" idx="2"/>
          </p:nvPr>
        </p:nvSpPr>
        <p:spPr>
          <a:xfrm>
            <a:off x="8967535" y="6446519"/>
            <a:ext cx="1828800" cy="137160"/>
          </a:xfrm>
          <a:prstGeom prst="rect">
            <a:avLst/>
          </a:prstGeom>
        </p:spPr>
        <p:txBody>
          <a:bodyPr vert="horz" wrap="none" lIns="0" tIns="0" rIns="0" bIns="0" rtlCol="0" anchor="b"/>
          <a:lstStyle>
            <a:lvl1pPr algn="r">
              <a:defRPr sz="800">
                <a:solidFill>
                  <a:schemeClr val="tx2">
                    <a:lumMod val="60000"/>
                    <a:lumOff val="40000"/>
                  </a:schemeClr>
                </a:solidFill>
              </a:defRPr>
            </a:lvl1pPr>
          </a:lstStyle>
          <a:p>
            <a:fld id="{38CBDAD6-FE10-40FC-A60E-E2EAF7638754}" type="datetime1">
              <a:rPr lang="en-US" smtClean="0"/>
              <a:t>4/1/2024</a:t>
            </a:fld>
            <a:endParaRPr lang="en-US" dirty="0"/>
          </a:p>
        </p:txBody>
      </p:sp>
      <p:sp>
        <p:nvSpPr>
          <p:cNvPr id="6" name="Slide Number Placeholder 5">
            <a:extLst>
              <a:ext uri="{FF2B5EF4-FFF2-40B4-BE49-F238E27FC236}">
                <a16:creationId xmlns:a16="http://schemas.microsoft.com/office/drawing/2014/main" id="{BBB351C1-F417-4576-B405-26A2525BAB69}"/>
              </a:ext>
            </a:extLst>
          </p:cNvPr>
          <p:cNvSpPr>
            <a:spLocks noGrp="1"/>
          </p:cNvSpPr>
          <p:nvPr>
            <p:ph type="sldNum" sz="quarter" idx="4"/>
          </p:nvPr>
        </p:nvSpPr>
        <p:spPr>
          <a:xfrm>
            <a:off x="10840792" y="6446519"/>
            <a:ext cx="665408" cy="137160"/>
          </a:xfrm>
          <a:prstGeom prst="rect">
            <a:avLst/>
          </a:prstGeom>
        </p:spPr>
        <p:txBody>
          <a:bodyPr vert="horz" lIns="0" tIns="0" rIns="0" bIns="0" rtlCol="0" anchor="b"/>
          <a:lstStyle>
            <a:lvl1pPr algn="r">
              <a:defRPr sz="800">
                <a:solidFill>
                  <a:schemeClr val="tx2">
                    <a:lumMod val="60000"/>
                    <a:lumOff val="40000"/>
                  </a:schemeClr>
                </a:solidFill>
              </a:defRPr>
            </a:lvl1p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104933354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2" r:id="rId4"/>
    <p:sldLayoutId id="2147483661" r:id="rId5"/>
    <p:sldLayoutId id="2147483650" r:id="rId6"/>
    <p:sldLayoutId id="2147483653" r:id="rId7"/>
    <p:sldLayoutId id="2147483652" r:id="rId8"/>
    <p:sldLayoutId id="2147483665" r:id="rId9"/>
    <p:sldLayoutId id="2147483666" r:id="rId10"/>
    <p:sldLayoutId id="2147483667" r:id="rId11"/>
    <p:sldLayoutId id="2147483663" r:id="rId12"/>
    <p:sldLayoutId id="2147483664" r:id="rId13"/>
    <p:sldLayoutId id="2147483654" r:id="rId14"/>
    <p:sldLayoutId id="2147483655" r:id="rId15"/>
    <p:sldLayoutId id="2147483656" r:id="rId16"/>
    <p:sldLayoutId id="2147483657" r:id="rId17"/>
    <p:sldLayoutId id="2147483669" r:id="rId18"/>
    <p:sldLayoutId id="2147483659" r:id="rId19"/>
    <p:sldLayoutId id="2147483671" r:id="rId20"/>
    <p:sldLayoutId id="2147483670" r:id="rId21"/>
    <p:sldLayoutId id="2147483660" r:id="rId22"/>
    <p:sldLayoutId id="2147483658" r:id="rId23"/>
    <p:sldLayoutId id="2147483672" r:id="rId24"/>
    <p:sldLayoutId id="2147483673" r:id="rId25"/>
  </p:sldLayoutIdLst>
  <p:hf sldNum="0"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7013" indent="-227013" algn="l" defTabSz="914400" rtl="0" eaLnBrk="1" latinLnBrk="0" hangingPunct="1">
        <a:lnSpc>
          <a:spcPct val="120000"/>
        </a:lnSpc>
        <a:spcBef>
          <a:spcPts val="1200"/>
        </a:spcBef>
        <a:buFont typeface="Arial Nova" panose="020B0504020202020204" pitchFamily="34" charset="0"/>
        <a:buChar char="•"/>
        <a:defRPr sz="1600" kern="1200">
          <a:solidFill>
            <a:schemeClr val="tx2"/>
          </a:solidFill>
          <a:latin typeface="+mn-lt"/>
          <a:ea typeface="+mn-ea"/>
          <a:cs typeface="+mn-cs"/>
        </a:defRPr>
      </a:lvl1pPr>
      <a:lvl2pPr marL="460375" indent="-233363" algn="l" defTabSz="914400" rtl="0" eaLnBrk="1" latinLnBrk="0" hangingPunct="1">
        <a:lnSpc>
          <a:spcPct val="120000"/>
        </a:lnSpc>
        <a:spcBef>
          <a:spcPts val="600"/>
        </a:spcBef>
        <a:buFont typeface="Arial Nova" panose="020B0504020202020204" pitchFamily="34" charset="0"/>
        <a:buChar char="−"/>
        <a:defRPr sz="1600" kern="1200">
          <a:solidFill>
            <a:schemeClr val="tx2"/>
          </a:solidFill>
          <a:latin typeface="+mn-lt"/>
          <a:ea typeface="+mn-ea"/>
          <a:cs typeface="+mn-cs"/>
        </a:defRPr>
      </a:lvl2pPr>
      <a:lvl3pPr marL="625475" indent="-165100" algn="l" defTabSz="914400" rtl="0" eaLnBrk="1" latinLnBrk="0" hangingPunct="1">
        <a:lnSpc>
          <a:spcPct val="120000"/>
        </a:lnSpc>
        <a:spcBef>
          <a:spcPts val="600"/>
        </a:spcBef>
        <a:buFont typeface="Arial Nova" panose="020B0504020202020204" pitchFamily="34" charset="0"/>
        <a:buChar char="−"/>
        <a:defRPr sz="1400" kern="1200">
          <a:solidFill>
            <a:schemeClr val="tx2"/>
          </a:solidFill>
          <a:latin typeface="+mn-lt"/>
          <a:ea typeface="+mn-ea"/>
          <a:cs typeface="+mn-cs"/>
        </a:defRPr>
      </a:lvl3pPr>
      <a:lvl4pPr marL="798513" indent="-173038" algn="l" defTabSz="914400" rtl="0" eaLnBrk="1" latinLnBrk="0" hangingPunct="1">
        <a:lnSpc>
          <a:spcPct val="120000"/>
        </a:lnSpc>
        <a:spcBef>
          <a:spcPts val="600"/>
        </a:spcBef>
        <a:buFont typeface="Arial Nova" panose="020B0504020202020204" pitchFamily="34" charset="0"/>
        <a:buChar char="−"/>
        <a:defRPr sz="1200" kern="1200">
          <a:solidFill>
            <a:schemeClr val="tx2"/>
          </a:solidFill>
          <a:latin typeface="+mn-lt"/>
          <a:ea typeface="+mn-ea"/>
          <a:cs typeface="+mn-cs"/>
        </a:defRPr>
      </a:lvl4pPr>
      <a:lvl5pPr marL="969963" indent="-171450" algn="l" defTabSz="914400" rtl="0" eaLnBrk="1" latinLnBrk="0" hangingPunct="1">
        <a:lnSpc>
          <a:spcPct val="120000"/>
        </a:lnSpc>
        <a:spcBef>
          <a:spcPts val="600"/>
        </a:spcBef>
        <a:buFont typeface="Arial Nova" panose="020B05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32">
          <p15:clr>
            <a:srgbClr val="F26B43"/>
          </p15:clr>
        </p15:guide>
        <p15:guide id="4" pos="2512">
          <p15:clr>
            <a:srgbClr val="F26B43"/>
          </p15:clr>
        </p15:guide>
        <p15:guide id="5" pos="2800">
          <p15:clr>
            <a:srgbClr val="F26B43"/>
          </p15:clr>
        </p15:guide>
        <p15:guide id="6" pos="4880">
          <p15:clr>
            <a:srgbClr val="F26B43"/>
          </p15:clr>
        </p15:guide>
        <p15:guide id="7" pos="5168">
          <p15:clr>
            <a:srgbClr val="F26B43"/>
          </p15:clr>
        </p15:guide>
        <p15:guide id="8" pos="7248">
          <p15:clr>
            <a:srgbClr val="F26B43"/>
          </p15:clr>
        </p15:guide>
        <p15:guide id="9" orient="horz">
          <p15:clr>
            <a:srgbClr val="F26B43"/>
          </p15:clr>
        </p15:guide>
        <p15:guide id="10" orient="horz" pos="4320">
          <p15:clr>
            <a:srgbClr val="F26B43"/>
          </p15:clr>
        </p15:guide>
        <p15:guide id="11" orient="horz" pos="432">
          <p15:clr>
            <a:srgbClr val="F26B43"/>
          </p15:clr>
        </p15:guide>
        <p15:guide id="12" orient="horz" pos="1296">
          <p15:clr>
            <a:srgbClr val="F26B43"/>
          </p15:clr>
        </p15:guide>
        <p15:guide id="13" orient="horz" pos="1728">
          <p15:clr>
            <a:srgbClr val="A4A3A4"/>
          </p15:clr>
        </p15:guide>
        <p15:guide id="14" orient="horz" pos="2592">
          <p15:clr>
            <a:srgbClr val="A4A3A4"/>
          </p15:clr>
        </p15:guide>
        <p15:guide id="15" orient="horz" pos="3024">
          <p15:clr>
            <a:srgbClr val="A4A3A4"/>
          </p15:clr>
        </p15:guide>
        <p15:guide id="16" orient="horz" pos="3888">
          <p15:clr>
            <a:srgbClr val="F26B43"/>
          </p15:clr>
        </p15:guide>
        <p15:guide id="17" orient="horz" pos="864">
          <p15:clr>
            <a:srgbClr val="A4A3A4"/>
          </p15:clr>
        </p15:guide>
        <p15:guide id="18" orient="horz" pos="3456">
          <p15:clr>
            <a:srgbClr val="5ACBF0"/>
          </p15:clr>
        </p15:guide>
        <p15:guide id="19" orient="horz" pos="2160">
          <p15:clr>
            <a:srgbClr val="A4A3A4"/>
          </p15:clr>
        </p15:guide>
        <p15:guide id="21" pos="3696">
          <p15:clr>
            <a:srgbClr val="5ACBF0"/>
          </p15:clr>
        </p15:guide>
        <p15:guide id="22" pos="3984">
          <p15:clr>
            <a:srgbClr val="5ACBF0"/>
          </p15:clr>
        </p15:guide>
        <p15:guide id="23" pos="576">
          <p15:clr>
            <a:srgbClr val="5ACBF0"/>
          </p15:clr>
        </p15:guide>
        <p15:guide id="24" pos="710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2.xml"/><Relationship Id="rId1" Type="http://schemas.openxmlformats.org/officeDocument/2006/relationships/slideLayout" Target="../slideLayouts/slideLayout6.xml"/><Relationship Id="rId5" Type="http://schemas.openxmlformats.org/officeDocument/2006/relationships/chart" Target="../charts/chart14.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idd.nationalcoreindicators.org/wp-content/uploads/2024/02/ACCESSIBLE_2022NCI-IDDStateoftheWorkforceReport.pdf" TargetMode="External"/><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hyperlink" Target="mailto:dhsddreq@nd.gov"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hhs.nd.gov/d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4E56E12-DA72-C086-1A98-1ED1ED05CE02}"/>
              </a:ext>
            </a:extLst>
          </p:cNvPr>
          <p:cNvPicPr>
            <a:picLocks noChangeAspect="1"/>
          </p:cNvPicPr>
          <p:nvPr/>
        </p:nvPicPr>
        <p:blipFill rotWithShape="1">
          <a:blip r:embed="rId3"/>
          <a:srcRect t="12351" r="1305"/>
          <a:stretch/>
        </p:blipFill>
        <p:spPr>
          <a:xfrm>
            <a:off x="2487417" y="14280"/>
            <a:ext cx="9209521" cy="5343519"/>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263EC3B9-3048-3F6F-05C8-B472F16E3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584" y="5427738"/>
            <a:ext cx="2991185" cy="504971"/>
          </a:xfrm>
          <a:prstGeom prst="rect">
            <a:avLst/>
          </a:prstGeom>
        </p:spPr>
      </p:pic>
      <p:sp>
        <p:nvSpPr>
          <p:cNvPr id="2" name="Text Box 13">
            <a:extLst>
              <a:ext uri="{FF2B5EF4-FFF2-40B4-BE49-F238E27FC236}">
                <a16:creationId xmlns:a16="http://schemas.microsoft.com/office/drawing/2014/main" id="{E933E957-6715-3DF1-CD45-16CCAB6B5255}"/>
              </a:ext>
            </a:extLst>
          </p:cNvPr>
          <p:cNvSpPr txBox="1"/>
          <p:nvPr/>
        </p:nvSpPr>
        <p:spPr>
          <a:xfrm rot="16200000">
            <a:off x="-2311097" y="1400806"/>
            <a:ext cx="7139497" cy="33462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1200"/>
              </a:spcBef>
            </a:pPr>
            <a:r>
              <a:rPr lang="en-US" sz="21000" b="1" kern="0" spc="-800" dirty="0">
                <a:solidFill>
                  <a:schemeClr val="bg1">
                    <a:alpha val="5000"/>
                  </a:schemeClr>
                </a:solidFill>
                <a:effectLst/>
                <a:latin typeface="Arial Black" panose="020B0604020202020204" pitchFamily="34" charset="0"/>
                <a:ea typeface="Malgun Gothic" panose="020B0503020000020004" pitchFamily="34" charset="-127"/>
                <a:cs typeface="Arial Black" panose="020B0604020202020204" pitchFamily="34" charset="0"/>
              </a:rPr>
              <a:t>2021</a:t>
            </a:r>
            <a:endParaRPr lang="en-US" sz="21000" b="1" spc="-800" dirty="0">
              <a:solidFill>
                <a:schemeClr val="bg1">
                  <a:alpha val="5000"/>
                </a:schemeClr>
              </a:solidFill>
              <a:effectLst/>
              <a:latin typeface="Arial Black" panose="020B0604020202020204" pitchFamily="34" charset="0"/>
              <a:ea typeface="Malgun Gothic" panose="020B0503020000020004" pitchFamily="34" charset="-127"/>
              <a:cs typeface="Arial Black" panose="020B0604020202020204" pitchFamily="34" charset="0"/>
            </a:endParaRPr>
          </a:p>
        </p:txBody>
      </p:sp>
      <p:sp>
        <p:nvSpPr>
          <p:cNvPr id="8" name="TextBox 7">
            <a:extLst>
              <a:ext uri="{FF2B5EF4-FFF2-40B4-BE49-F238E27FC236}">
                <a16:creationId xmlns:a16="http://schemas.microsoft.com/office/drawing/2014/main" id="{738315D0-47A6-2409-CAAF-560B36FAC4CA}"/>
              </a:ext>
            </a:extLst>
          </p:cNvPr>
          <p:cNvSpPr txBox="1"/>
          <p:nvPr/>
        </p:nvSpPr>
        <p:spPr>
          <a:xfrm>
            <a:off x="2446007" y="5993256"/>
            <a:ext cx="9384041" cy="520527"/>
          </a:xfrm>
          <a:prstGeom prst="rect">
            <a:avLst/>
          </a:prstGeom>
          <a:noFill/>
        </p:spPr>
        <p:txBody>
          <a:bodyPr wrap="square">
            <a:spAutoFit/>
          </a:bodyPr>
          <a:lstStyle/>
          <a:p>
            <a:pPr marL="0" marR="0">
              <a:lnSpc>
                <a:spcPct val="107000"/>
              </a:lnSpc>
              <a:spcBef>
                <a:spcPts val="1200"/>
              </a:spcBef>
            </a:pPr>
            <a:r>
              <a:rPr lang="en-US" sz="2800" kern="0" dirty="0">
                <a:solidFill>
                  <a:srgbClr val="FFFFFF"/>
                </a:solidFill>
                <a:effectLst/>
                <a:latin typeface="Arial" panose="020B0604020202020204" pitchFamily="34" charset="0"/>
                <a:ea typeface="MS Gothic" panose="020B0609070205080204" pitchFamily="49" charset="-128"/>
                <a:cs typeface="Times New Roman" panose="02020603050405020304" pitchFamily="18" charset="0"/>
              </a:rPr>
              <a:t>2022 State of the Workforce Survey Report | </a:t>
            </a:r>
            <a:r>
              <a:rPr lang="en-US" sz="2800" b="1" kern="0" dirty="0">
                <a:solidFill>
                  <a:srgbClr val="FFFFFF"/>
                </a:solidFill>
                <a:effectLst/>
                <a:latin typeface="Arial" panose="020B0604020202020204" pitchFamily="34" charset="0"/>
                <a:ea typeface="MS Gothic" panose="020B0609070205080204" pitchFamily="49" charset="-128"/>
                <a:cs typeface="Times New Roman" panose="02020603050405020304" pitchFamily="18" charset="0"/>
              </a:rPr>
              <a:t>Data Glance</a:t>
            </a:r>
            <a:endParaRPr lang="en-US" sz="2800" b="1" kern="0" dirty="0">
              <a:solidFill>
                <a:srgbClr val="035E6F"/>
              </a:solidFill>
              <a:effectLst/>
              <a:latin typeface="Franklin Gothic Book" panose="020B0503020102020204" pitchFamily="34" charset="0"/>
              <a:ea typeface="MS Gothic" panose="020B0609070205080204" pitchFamily="49" charset="-128"/>
              <a:cs typeface="Times New Roman" panose="02020603050405020304" pitchFamily="18" charset="0"/>
            </a:endParaRPr>
          </a:p>
        </p:txBody>
      </p:sp>
      <p:sp>
        <p:nvSpPr>
          <p:cNvPr id="5" name="TextBox 4">
            <a:extLst>
              <a:ext uri="{FF2B5EF4-FFF2-40B4-BE49-F238E27FC236}">
                <a16:creationId xmlns:a16="http://schemas.microsoft.com/office/drawing/2014/main" id="{E3AE6371-D070-E81E-0046-635ED353E655}"/>
              </a:ext>
            </a:extLst>
          </p:cNvPr>
          <p:cNvSpPr txBox="1"/>
          <p:nvPr/>
        </p:nvSpPr>
        <p:spPr>
          <a:xfrm>
            <a:off x="9497090" y="5438580"/>
            <a:ext cx="2433764" cy="520527"/>
          </a:xfrm>
          <a:prstGeom prst="rect">
            <a:avLst/>
          </a:prstGeom>
          <a:noFill/>
        </p:spPr>
        <p:txBody>
          <a:bodyPr wrap="square">
            <a:spAutoFit/>
          </a:bodyPr>
          <a:lstStyle/>
          <a:p>
            <a:pPr marL="0" marR="0">
              <a:lnSpc>
                <a:spcPct val="107000"/>
              </a:lnSpc>
              <a:spcBef>
                <a:spcPts val="1200"/>
              </a:spcBef>
            </a:pPr>
            <a:r>
              <a:rPr lang="en-US" sz="2800" b="1" kern="0" dirty="0">
                <a:solidFill>
                  <a:schemeClr val="bg1"/>
                </a:solidFill>
                <a:effectLst/>
                <a:latin typeface="Franklin Gothic Book" panose="020B0503020102020204" pitchFamily="34" charset="0"/>
                <a:ea typeface="MS Gothic" panose="020B0609070205080204" pitchFamily="49" charset="-128"/>
                <a:cs typeface="Times New Roman" panose="02020603050405020304" pitchFamily="18" charset="0"/>
              </a:rPr>
              <a:t>North Dakota</a:t>
            </a:r>
          </a:p>
        </p:txBody>
      </p:sp>
      <p:sp>
        <p:nvSpPr>
          <p:cNvPr id="3" name="TextBox 2">
            <a:extLst>
              <a:ext uri="{FF2B5EF4-FFF2-40B4-BE49-F238E27FC236}">
                <a16:creationId xmlns:a16="http://schemas.microsoft.com/office/drawing/2014/main" id="{9E73ED64-C38D-030D-4680-914C6E154FAD}"/>
              </a:ext>
            </a:extLst>
          </p:cNvPr>
          <p:cNvSpPr txBox="1"/>
          <p:nvPr/>
        </p:nvSpPr>
        <p:spPr>
          <a:xfrm>
            <a:off x="2050324" y="6513783"/>
            <a:ext cx="7906793" cy="269390"/>
          </a:xfrm>
          <a:prstGeom prst="rect">
            <a:avLst/>
          </a:prstGeom>
          <a:noFill/>
        </p:spPr>
        <p:txBody>
          <a:bodyPr wrap="square" lIns="0" tIns="0" rIns="0" bIns="0" rtlCol="0">
            <a:noAutofit/>
          </a:bodyPr>
          <a:lstStyle/>
          <a:p>
            <a:pPr lvl="4" algn="ctr">
              <a:lnSpc>
                <a:spcPct val="120000"/>
              </a:lnSpc>
              <a:spcBef>
                <a:spcPts val="1200"/>
              </a:spcBef>
            </a:pPr>
            <a:r>
              <a:rPr lang="en-US" sz="1200" dirty="0">
                <a:solidFill>
                  <a:schemeClr val="bg1"/>
                </a:solidFill>
              </a:rPr>
              <a:t>ND Department of Health and Humans Services, Developmental Disabilities Section</a:t>
            </a:r>
          </a:p>
          <a:p>
            <a:pPr algn="l">
              <a:lnSpc>
                <a:spcPct val="120000"/>
              </a:lnSpc>
              <a:spcBef>
                <a:spcPts val="1200"/>
              </a:spcBef>
            </a:pPr>
            <a:endParaRPr lang="en-US" sz="1200" dirty="0">
              <a:solidFill>
                <a:schemeClr val="bg1"/>
              </a:solidFill>
            </a:endParaRPr>
          </a:p>
        </p:txBody>
      </p:sp>
      <p:sp>
        <p:nvSpPr>
          <p:cNvPr id="7" name="Footer Placeholder 6">
            <a:extLst>
              <a:ext uri="{FF2B5EF4-FFF2-40B4-BE49-F238E27FC236}">
                <a16:creationId xmlns:a16="http://schemas.microsoft.com/office/drawing/2014/main" id="{7C78FBA2-672E-A13D-AC89-FC15FF8D5DBD}"/>
              </a:ext>
            </a:extLst>
          </p:cNvPr>
          <p:cNvSpPr>
            <a:spLocks noGrp="1"/>
          </p:cNvSpPr>
          <p:nvPr>
            <p:ph type="ftr" sz="quarter" idx="11"/>
          </p:nvPr>
        </p:nvSpPr>
        <p:spPr/>
        <p:txBody>
          <a:bodyPr/>
          <a:lstStyle/>
          <a:p>
            <a:r>
              <a:rPr lang="en-US"/>
              <a:t>2022 NCI-IDD State of the Workforce Survey Report | Data Glance</a:t>
            </a:r>
            <a:endParaRPr lang="en-US" dirty="0"/>
          </a:p>
        </p:txBody>
      </p:sp>
    </p:spTree>
    <p:extLst>
      <p:ext uri="{BB962C8B-B14F-4D97-AF65-F5344CB8AC3E}">
        <p14:creationId xmlns:p14="http://schemas.microsoft.com/office/powerpoint/2010/main" val="4100071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32B22F09-EBCC-4D28-A8EC-684D40FB9913}"/>
              </a:ext>
            </a:extLst>
          </p:cNvPr>
          <p:cNvGraphicFramePr>
            <a:graphicFrameLocks noGrp="1"/>
          </p:cNvGraphicFramePr>
          <p:nvPr>
            <p:ph sz="quarter" idx="13"/>
            <p:extLst>
              <p:ext uri="{D42A27DB-BD31-4B8C-83A1-F6EECF244321}">
                <p14:modId xmlns:p14="http://schemas.microsoft.com/office/powerpoint/2010/main" val="2019068102"/>
              </p:ext>
            </p:extLst>
          </p:nvPr>
        </p:nvGraphicFramePr>
        <p:xfrm>
          <a:off x="335810" y="1689138"/>
          <a:ext cx="10820400" cy="441892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rPr>
              <a:t>North Dakota DSP Workforce Demographics: Gender Identity</a:t>
            </a: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a:t>2022 NCI-IDD State of the Workforce Survey Report | Data Glance</a:t>
            </a:r>
            <a:endParaRPr lang="en-US" dirty="0"/>
          </a:p>
        </p:txBody>
      </p:sp>
    </p:spTree>
    <p:extLst>
      <p:ext uri="{BB962C8B-B14F-4D97-AF65-F5344CB8AC3E}">
        <p14:creationId xmlns:p14="http://schemas.microsoft.com/office/powerpoint/2010/main" val="340159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Content Placeholder 8">
            <a:extLst>
              <a:ext uri="{FF2B5EF4-FFF2-40B4-BE49-F238E27FC236}">
                <a16:creationId xmlns:a16="http://schemas.microsoft.com/office/drawing/2014/main" id="{0871D785-9B7F-4E6D-B525-1676E219F46D}"/>
              </a:ext>
            </a:extLst>
          </p:cNvPr>
          <p:cNvGraphicFramePr>
            <a:graphicFrameLocks noGrp="1"/>
          </p:cNvGraphicFramePr>
          <p:nvPr>
            <p:ph sz="half" idx="1"/>
            <p:extLst>
              <p:ext uri="{D42A27DB-BD31-4B8C-83A1-F6EECF244321}">
                <p14:modId xmlns:p14="http://schemas.microsoft.com/office/powerpoint/2010/main" val="1359411412"/>
              </p:ext>
            </p:extLst>
          </p:nvPr>
        </p:nvGraphicFramePr>
        <p:xfrm>
          <a:off x="63002" y="1203173"/>
          <a:ext cx="7349689" cy="516742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04886" y="119235"/>
            <a:ext cx="10982227" cy="691550"/>
          </a:xfrm>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Agency Size </a:t>
            </a:r>
            <a:r>
              <a:rPr lang="en-US" dirty="0">
                <a:latin typeface="Franklin Gothic Book" panose="020B0503020102020204" pitchFamily="34" charset="0"/>
                <a:ea typeface="Times New Roman" panose="02020603050405020304" pitchFamily="18" charset="0"/>
              </a:rPr>
              <a:t>B</a:t>
            </a:r>
            <a:r>
              <a:rPr lang="en-US" sz="3600" dirty="0">
                <a:latin typeface="Franklin Gothic Book" panose="020B0503020102020204" pitchFamily="34" charset="0"/>
                <a:ea typeface="Times New Roman" panose="02020603050405020304" pitchFamily="18" charset="0"/>
              </a:rPr>
              <a:t>ased on Number of DSPs on Dec. 31, 2022</a:t>
            </a:r>
            <a:br>
              <a:rPr lang="en-US" sz="3600" dirty="0">
                <a:latin typeface="Franklin Gothic Book" panose="020B0503020102020204" pitchFamily="34" charset="0"/>
                <a:ea typeface="Calibri" panose="020F0502020204030204" pitchFamily="34" charset="0"/>
              </a:rPr>
            </a:br>
            <a:endParaRPr lang="en-US" dirty="0">
              <a:latin typeface="Franklin Gothic Book" panose="020B0503020102020204" pitchFamily="34" charset="0"/>
            </a:endParaRPr>
          </a:p>
        </p:txBody>
      </p:sp>
      <p:grpSp>
        <p:nvGrpSpPr>
          <p:cNvPr id="8" name="Group 7">
            <a:extLst>
              <a:ext uri="{FF2B5EF4-FFF2-40B4-BE49-F238E27FC236}">
                <a16:creationId xmlns:a16="http://schemas.microsoft.com/office/drawing/2014/main" id="{164B3361-570B-4C0B-8A64-A3622C216729}"/>
              </a:ext>
            </a:extLst>
          </p:cNvPr>
          <p:cNvGrpSpPr/>
          <p:nvPr/>
        </p:nvGrpSpPr>
        <p:grpSpPr>
          <a:xfrm>
            <a:off x="5780326" y="1491805"/>
            <a:ext cx="1478296" cy="1231711"/>
            <a:chOff x="22463" y="879514"/>
            <a:chExt cx="2276237" cy="1997201"/>
          </a:xfrm>
        </p:grpSpPr>
        <p:sp>
          <p:nvSpPr>
            <p:cNvPr id="10" name="TextBox 9">
              <a:extLst>
                <a:ext uri="{FF2B5EF4-FFF2-40B4-BE49-F238E27FC236}">
                  <a16:creationId xmlns:a16="http://schemas.microsoft.com/office/drawing/2014/main" id="{890AEF0C-B351-4738-9A18-E50172C390EB}"/>
                </a:ext>
              </a:extLst>
            </p:cNvPr>
            <p:cNvSpPr txBox="1"/>
            <p:nvPr/>
          </p:nvSpPr>
          <p:spPr>
            <a:xfrm>
              <a:off x="457200" y="2501900"/>
              <a:ext cx="1841500" cy="374815"/>
            </a:xfrm>
            <a:prstGeom prst="rect">
              <a:avLst/>
            </a:prstGeom>
            <a:noFill/>
          </p:spPr>
          <p:txBody>
            <a:bodyPr wrap="square" lIns="0" tIns="0" rIns="0" bIns="0" rtlCol="0">
              <a:noAutofit/>
            </a:bodyPr>
            <a:lstStyle/>
            <a:p>
              <a:pPr algn="l">
                <a:lnSpc>
                  <a:spcPct val="110000"/>
                </a:lnSpc>
                <a:spcBef>
                  <a:spcPts val="1200"/>
                </a:spcBef>
              </a:pPr>
              <a:r>
                <a:rPr lang="en-US" sz="1200" dirty="0">
                  <a:solidFill>
                    <a:schemeClr val="tx2"/>
                  </a:solidFill>
                </a:rPr>
                <a:t>21-40 DSPs</a:t>
              </a:r>
            </a:p>
          </p:txBody>
        </p:sp>
        <p:cxnSp>
          <p:nvCxnSpPr>
            <p:cNvPr id="11" name="Straight Connector 10">
              <a:extLst>
                <a:ext uri="{FF2B5EF4-FFF2-40B4-BE49-F238E27FC236}">
                  <a16:creationId xmlns:a16="http://schemas.microsoft.com/office/drawing/2014/main" id="{347B8A77-D7D8-4203-907A-9A6F3FF9CC7B}"/>
                </a:ext>
              </a:extLst>
            </p:cNvPr>
            <p:cNvCxnSpPr>
              <a:cxnSpLocks/>
            </p:cNvCxnSpPr>
            <p:nvPr/>
          </p:nvCxnSpPr>
          <p:spPr>
            <a:xfrm>
              <a:off x="22463" y="879514"/>
              <a:ext cx="2108200"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F5B7DAB7-D982-4CA6-887D-ACF9285EF963}"/>
              </a:ext>
            </a:extLst>
          </p:cNvPr>
          <p:cNvGrpSpPr/>
          <p:nvPr/>
        </p:nvGrpSpPr>
        <p:grpSpPr>
          <a:xfrm>
            <a:off x="5764301" y="5216281"/>
            <a:ext cx="2319615" cy="1738585"/>
            <a:chOff x="-1090448" y="-327935"/>
            <a:chExt cx="3081072" cy="2690141"/>
          </a:xfrm>
        </p:grpSpPr>
        <p:sp>
          <p:nvSpPr>
            <p:cNvPr id="14" name="TextBox 13">
              <a:extLst>
                <a:ext uri="{FF2B5EF4-FFF2-40B4-BE49-F238E27FC236}">
                  <a16:creationId xmlns:a16="http://schemas.microsoft.com/office/drawing/2014/main" id="{9231A39E-5612-4B55-8625-EB6D60A19B69}"/>
                </a:ext>
              </a:extLst>
            </p:cNvPr>
            <p:cNvSpPr txBox="1"/>
            <p:nvPr/>
          </p:nvSpPr>
          <p:spPr>
            <a:xfrm>
              <a:off x="-1090448" y="-327935"/>
              <a:ext cx="1853155" cy="507999"/>
            </a:xfrm>
            <a:prstGeom prst="rect">
              <a:avLst/>
            </a:prstGeom>
            <a:noFill/>
          </p:spPr>
          <p:txBody>
            <a:bodyPr wrap="square" lIns="0" tIns="0" rIns="0" bIns="0" rtlCol="0">
              <a:noAutofit/>
            </a:bodyPr>
            <a:lstStyle/>
            <a:p>
              <a:pPr algn="l">
                <a:lnSpc>
                  <a:spcPct val="110000"/>
                </a:lnSpc>
                <a:spcBef>
                  <a:spcPts val="1200"/>
                </a:spcBef>
              </a:pPr>
              <a:r>
                <a:rPr lang="en-US" sz="1200" dirty="0">
                  <a:solidFill>
                    <a:schemeClr val="tx2"/>
                  </a:solidFill>
                </a:rPr>
                <a:t>61+ DSPs</a:t>
              </a:r>
            </a:p>
          </p:txBody>
        </p:sp>
        <p:cxnSp>
          <p:nvCxnSpPr>
            <p:cNvPr id="15" name="Straight Connector 14">
              <a:extLst>
                <a:ext uri="{FF2B5EF4-FFF2-40B4-BE49-F238E27FC236}">
                  <a16:creationId xmlns:a16="http://schemas.microsoft.com/office/drawing/2014/main" id="{31AACBA7-F342-467B-B9C2-E80DF748F479}"/>
                </a:ext>
              </a:extLst>
            </p:cNvPr>
            <p:cNvCxnSpPr>
              <a:cxnSpLocks/>
            </p:cNvCxnSpPr>
            <p:nvPr/>
          </p:nvCxnSpPr>
          <p:spPr>
            <a:xfrm>
              <a:off x="457200" y="2362206"/>
              <a:ext cx="1533424"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519D5A29-D960-4134-8729-8A88F4CC4797}"/>
              </a:ext>
            </a:extLst>
          </p:cNvPr>
          <p:cNvGrpSpPr/>
          <p:nvPr/>
        </p:nvGrpSpPr>
        <p:grpSpPr>
          <a:xfrm>
            <a:off x="5901161" y="3340453"/>
            <a:ext cx="1357461" cy="409570"/>
            <a:chOff x="457200" y="2362199"/>
            <a:chExt cx="1841500" cy="647701"/>
          </a:xfrm>
        </p:grpSpPr>
        <p:sp>
          <p:nvSpPr>
            <p:cNvPr id="17" name="TextBox 16">
              <a:extLst>
                <a:ext uri="{FF2B5EF4-FFF2-40B4-BE49-F238E27FC236}">
                  <a16:creationId xmlns:a16="http://schemas.microsoft.com/office/drawing/2014/main" id="{B4D1D5FD-3045-4514-B18B-8787B5E4CD2C}"/>
                </a:ext>
              </a:extLst>
            </p:cNvPr>
            <p:cNvSpPr txBox="1"/>
            <p:nvPr/>
          </p:nvSpPr>
          <p:spPr>
            <a:xfrm>
              <a:off x="457200" y="2501900"/>
              <a:ext cx="1841500" cy="508000"/>
            </a:xfrm>
            <a:prstGeom prst="rect">
              <a:avLst/>
            </a:prstGeom>
            <a:noFill/>
          </p:spPr>
          <p:txBody>
            <a:bodyPr wrap="square" lIns="0" tIns="0" rIns="0" bIns="0" rtlCol="0">
              <a:noAutofit/>
            </a:bodyPr>
            <a:lstStyle/>
            <a:p>
              <a:pPr algn="l">
                <a:lnSpc>
                  <a:spcPct val="110000"/>
                </a:lnSpc>
                <a:spcBef>
                  <a:spcPts val="1200"/>
                </a:spcBef>
              </a:pPr>
              <a:r>
                <a:rPr lang="en-US" sz="1200" dirty="0">
                  <a:solidFill>
                    <a:schemeClr val="tx2"/>
                  </a:solidFill>
                </a:rPr>
                <a:t>41-60 DSPs</a:t>
              </a:r>
            </a:p>
          </p:txBody>
        </p:sp>
        <p:cxnSp>
          <p:nvCxnSpPr>
            <p:cNvPr id="18" name="Straight Connector 17">
              <a:extLst>
                <a:ext uri="{FF2B5EF4-FFF2-40B4-BE49-F238E27FC236}">
                  <a16:creationId xmlns:a16="http://schemas.microsoft.com/office/drawing/2014/main" id="{CE418332-F6F5-45FB-8F7B-85FEEE309CC2}"/>
                </a:ext>
              </a:extLst>
            </p:cNvPr>
            <p:cNvCxnSpPr>
              <a:cxnSpLocks/>
            </p:cNvCxnSpPr>
            <p:nvPr/>
          </p:nvCxnSpPr>
          <p:spPr>
            <a:xfrm>
              <a:off x="457200" y="2362199"/>
              <a:ext cx="1387707"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8721DCF8-05A1-61EF-85F8-BCB81C4A9393}"/>
              </a:ext>
            </a:extLst>
          </p:cNvPr>
          <p:cNvGrpSpPr/>
          <p:nvPr/>
        </p:nvGrpSpPr>
        <p:grpSpPr>
          <a:xfrm flipH="1">
            <a:off x="4390796" y="1603541"/>
            <a:ext cx="3244672" cy="800028"/>
            <a:chOff x="457200" y="1314072"/>
            <a:chExt cx="3733330" cy="1048128"/>
          </a:xfrm>
        </p:grpSpPr>
        <p:sp>
          <p:nvSpPr>
            <p:cNvPr id="43" name="TextBox 42">
              <a:extLst>
                <a:ext uri="{FF2B5EF4-FFF2-40B4-BE49-F238E27FC236}">
                  <a16:creationId xmlns:a16="http://schemas.microsoft.com/office/drawing/2014/main" id="{CD8D913D-3A4E-5512-0BD6-80F279B15609}"/>
                </a:ext>
              </a:extLst>
            </p:cNvPr>
            <p:cNvSpPr txBox="1"/>
            <p:nvPr/>
          </p:nvSpPr>
          <p:spPr>
            <a:xfrm>
              <a:off x="2349031" y="1314072"/>
              <a:ext cx="1841499" cy="374815"/>
            </a:xfrm>
            <a:prstGeom prst="rect">
              <a:avLst/>
            </a:prstGeom>
            <a:noFill/>
          </p:spPr>
          <p:txBody>
            <a:bodyPr wrap="square" lIns="0" tIns="0" rIns="0" bIns="0" rtlCol="0">
              <a:noAutofit/>
            </a:bodyPr>
            <a:lstStyle/>
            <a:p>
              <a:pPr algn="r">
                <a:lnSpc>
                  <a:spcPct val="110000"/>
                </a:lnSpc>
                <a:spcBef>
                  <a:spcPts val="1200"/>
                </a:spcBef>
              </a:pPr>
              <a:r>
                <a:rPr lang="en-US" sz="1200" dirty="0">
                  <a:solidFill>
                    <a:schemeClr val="tx2"/>
                  </a:solidFill>
                </a:rPr>
                <a:t>1-20 DSPs</a:t>
              </a:r>
            </a:p>
          </p:txBody>
        </p:sp>
        <p:cxnSp>
          <p:nvCxnSpPr>
            <p:cNvPr id="44" name="Straight Connector 43">
              <a:extLst>
                <a:ext uri="{FF2B5EF4-FFF2-40B4-BE49-F238E27FC236}">
                  <a16:creationId xmlns:a16="http://schemas.microsoft.com/office/drawing/2014/main" id="{608EBD89-897D-D215-B529-981FE23441B5}"/>
                </a:ext>
              </a:extLst>
            </p:cNvPr>
            <p:cNvCxnSpPr>
              <a:cxnSpLocks/>
            </p:cNvCxnSpPr>
            <p:nvPr/>
          </p:nvCxnSpPr>
          <p:spPr>
            <a:xfrm>
              <a:off x="457200" y="2362200"/>
              <a:ext cx="2108200" cy="0"/>
            </a:xfrm>
            <a:prstGeom prst="line">
              <a:avLst/>
            </a:prstGeom>
            <a:ln w="6350" cap="rnd">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2" name="Footer Placeholder 1">
            <a:extLst>
              <a:ext uri="{FF2B5EF4-FFF2-40B4-BE49-F238E27FC236}">
                <a16:creationId xmlns:a16="http://schemas.microsoft.com/office/drawing/2014/main" id="{402FB46C-6E20-943A-FF06-8C263E859BF4}"/>
              </a:ext>
            </a:extLst>
          </p:cNvPr>
          <p:cNvSpPr>
            <a:spLocks noGrp="1"/>
          </p:cNvSpPr>
          <p:nvPr>
            <p:ph type="ftr" sz="quarter" idx="11"/>
          </p:nvPr>
        </p:nvSpPr>
        <p:spPr/>
        <p:txBody>
          <a:bodyPr/>
          <a:lstStyle/>
          <a:p>
            <a:r>
              <a:rPr lang="en-US"/>
              <a:t>2022 NCI-IDD State of the Workforce Survey Report | Data Glance</a:t>
            </a:r>
            <a:endParaRPr lang="en-US" dirty="0"/>
          </a:p>
        </p:txBody>
      </p:sp>
      <p:pic>
        <p:nvPicPr>
          <p:cNvPr id="7" name="Picture 6" descr="A screenshot of a video game&#10;&#10;Description automatically generated with medium confidence">
            <a:extLst>
              <a:ext uri="{FF2B5EF4-FFF2-40B4-BE49-F238E27FC236}">
                <a16:creationId xmlns:a16="http://schemas.microsoft.com/office/drawing/2014/main" id="{B0A06506-C5A3-B19C-F8F4-941AAEC511FD}"/>
              </a:ext>
            </a:extLst>
          </p:cNvPr>
          <p:cNvPicPr>
            <a:picLocks noChangeAspect="1"/>
          </p:cNvPicPr>
          <p:nvPr/>
        </p:nvPicPr>
        <p:blipFill>
          <a:blip r:embed="rId3"/>
          <a:stretch>
            <a:fillRect/>
          </a:stretch>
        </p:blipFill>
        <p:spPr>
          <a:xfrm>
            <a:off x="9219413" y="6197001"/>
            <a:ext cx="2752627" cy="463034"/>
          </a:xfrm>
          <a:prstGeom prst="rect">
            <a:avLst/>
          </a:prstGeom>
        </p:spPr>
      </p:pic>
      <p:graphicFrame>
        <p:nvGraphicFramePr>
          <p:cNvPr id="6" name="Chart 5">
            <a:extLst>
              <a:ext uri="{FF2B5EF4-FFF2-40B4-BE49-F238E27FC236}">
                <a16:creationId xmlns:a16="http://schemas.microsoft.com/office/drawing/2014/main" id="{8A6BAE74-FE80-FC7F-225E-3C64188E2B7A}"/>
              </a:ext>
            </a:extLst>
          </p:cNvPr>
          <p:cNvGraphicFramePr/>
          <p:nvPr>
            <p:extLst>
              <p:ext uri="{D42A27DB-BD31-4B8C-83A1-F6EECF244321}">
                <p14:modId xmlns:p14="http://schemas.microsoft.com/office/powerpoint/2010/main" val="168423532"/>
              </p:ext>
            </p:extLst>
          </p:nvPr>
        </p:nvGraphicFramePr>
        <p:xfrm>
          <a:off x="7361537" y="2403566"/>
          <a:ext cx="5099602" cy="35665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862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09600" y="274321"/>
            <a:ext cx="10820400" cy="633955"/>
          </a:xfrm>
        </p:spPr>
        <p:txBody>
          <a:bodyPr/>
          <a:lstStyle/>
          <a:p>
            <a:r>
              <a:rPr lang="en-US" sz="3200" dirty="0">
                <a:latin typeface="Franklin Gothic Book" panose="020B0503020102020204" pitchFamily="34" charset="0"/>
                <a:ea typeface="Times New Roman" panose="02020603050405020304" pitchFamily="18" charset="0"/>
              </a:rPr>
              <a:t>North Dakota </a:t>
            </a:r>
            <a:r>
              <a:rPr lang="en-US" sz="3200" dirty="0">
                <a:latin typeface="Franklin Gothic Book" panose="020B0503020102020204" pitchFamily="34" charset="0"/>
              </a:rPr>
              <a:t>Percentage of Agencies Turned Away or Stopped Accepting New Service Referrals due to DSP Staffing Issues</a:t>
            </a:r>
          </a:p>
        </p:txBody>
      </p:sp>
      <p:sp>
        <p:nvSpPr>
          <p:cNvPr id="2" name="Footer Placeholder 1">
            <a:extLst>
              <a:ext uri="{FF2B5EF4-FFF2-40B4-BE49-F238E27FC236}">
                <a16:creationId xmlns:a16="http://schemas.microsoft.com/office/drawing/2014/main" id="{AAE57E96-B68E-5049-136B-032CED4DC3BF}"/>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4" name="Title 2">
            <a:extLst>
              <a:ext uri="{FF2B5EF4-FFF2-40B4-BE49-F238E27FC236}">
                <a16:creationId xmlns:a16="http://schemas.microsoft.com/office/drawing/2014/main" id="{FF317668-6DCA-9679-55DC-5FFEF46A0895}"/>
              </a:ext>
            </a:extLst>
          </p:cNvPr>
          <p:cNvSpPr txBox="1">
            <a:spLocks/>
          </p:cNvSpPr>
          <p:nvPr/>
        </p:nvSpPr>
        <p:spPr>
          <a:xfrm>
            <a:off x="685800" y="1211714"/>
            <a:ext cx="10744200" cy="4155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1800" i="1" dirty="0">
              <a:solidFill>
                <a:schemeClr val="accent2">
                  <a:lumMod val="75000"/>
                </a:schemeClr>
              </a:solidFill>
              <a:latin typeface="Franklin Gothic Book" panose="020B0503020102020204" pitchFamily="34" charset="0"/>
            </a:endParaRPr>
          </a:p>
        </p:txBody>
      </p:sp>
      <p:graphicFrame>
        <p:nvGraphicFramePr>
          <p:cNvPr id="9" name="Content Placeholder 10">
            <a:extLst>
              <a:ext uri="{FF2B5EF4-FFF2-40B4-BE49-F238E27FC236}">
                <a16:creationId xmlns:a16="http://schemas.microsoft.com/office/drawing/2014/main" id="{7F37932B-1C29-C17A-A08F-200FE6FC72AA}"/>
              </a:ext>
            </a:extLst>
          </p:cNvPr>
          <p:cNvGraphicFramePr>
            <a:graphicFrameLocks/>
          </p:cNvGraphicFramePr>
          <p:nvPr>
            <p:extLst>
              <p:ext uri="{D42A27DB-BD31-4B8C-83A1-F6EECF244321}">
                <p14:modId xmlns:p14="http://schemas.microsoft.com/office/powerpoint/2010/main" val="1273454075"/>
              </p:ext>
            </p:extLst>
          </p:nvPr>
        </p:nvGraphicFramePr>
        <p:xfrm>
          <a:off x="1399911" y="1712252"/>
          <a:ext cx="5757437"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2">
            <a:extLst>
              <a:ext uri="{FF2B5EF4-FFF2-40B4-BE49-F238E27FC236}">
                <a16:creationId xmlns:a16="http://schemas.microsoft.com/office/drawing/2014/main" id="{980F28B4-B0F9-FBA8-6463-E69A1C68E028}"/>
              </a:ext>
            </a:extLst>
          </p:cNvPr>
          <p:cNvSpPr txBox="1">
            <a:spLocks/>
          </p:cNvSpPr>
          <p:nvPr/>
        </p:nvSpPr>
        <p:spPr>
          <a:xfrm>
            <a:off x="8126343" y="3429000"/>
            <a:ext cx="2495583" cy="77086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endParaRPr lang="en-US" sz="1800" i="1" dirty="0">
              <a:solidFill>
                <a:schemeClr val="accent2">
                  <a:lumMod val="75000"/>
                </a:schemeClr>
              </a:solidFill>
              <a:latin typeface="Franklin Gothic Book" panose="020B0503020102020204" pitchFamily="34" charset="0"/>
            </a:endParaRPr>
          </a:p>
        </p:txBody>
      </p:sp>
      <p:pic>
        <p:nvPicPr>
          <p:cNvPr id="11" name="Picture 10" descr="A screenshot of a video game&#10;&#10;Description automatically generated with medium confidence">
            <a:extLst>
              <a:ext uri="{FF2B5EF4-FFF2-40B4-BE49-F238E27FC236}">
                <a16:creationId xmlns:a16="http://schemas.microsoft.com/office/drawing/2014/main" id="{4364D12A-58CE-87B2-AD6F-AE0D81FE294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6BFCF400-0217-3D7D-E110-80A6153B9367}"/>
              </a:ext>
            </a:extLst>
          </p:cNvPr>
          <p:cNvSpPr txBox="1"/>
          <p:nvPr/>
        </p:nvSpPr>
        <p:spPr>
          <a:xfrm>
            <a:off x="133564" y="6012039"/>
            <a:ext cx="11838476" cy="487508"/>
          </a:xfrm>
          <a:prstGeom prst="rect">
            <a:avLst/>
          </a:prstGeom>
          <a:noFill/>
        </p:spPr>
        <p:txBody>
          <a:bodyPr wrap="square" lIns="0" tIns="0" rIns="0" bIns="0" rtlCol="0">
            <a:noAutofit/>
          </a:bodyPr>
          <a:lstStyle/>
          <a:p>
            <a:pPr algn="l">
              <a:lnSpc>
                <a:spcPct val="120000"/>
              </a:lnSpc>
              <a:spcBef>
                <a:spcPts val="1200"/>
              </a:spcBef>
            </a:pPr>
            <a:endParaRPr lang="en-US" sz="900" dirty="0">
              <a:solidFill>
                <a:schemeClr val="tx2"/>
              </a:solidFill>
            </a:endParaRPr>
          </a:p>
        </p:txBody>
      </p:sp>
      <p:sp>
        <p:nvSpPr>
          <p:cNvPr id="12" name="TextBox 11">
            <a:extLst>
              <a:ext uri="{FF2B5EF4-FFF2-40B4-BE49-F238E27FC236}">
                <a16:creationId xmlns:a16="http://schemas.microsoft.com/office/drawing/2014/main" id="{B53C678F-7971-B34C-0DF1-E7D551BC5303}"/>
              </a:ext>
            </a:extLst>
          </p:cNvPr>
          <p:cNvSpPr txBox="1"/>
          <p:nvPr/>
        </p:nvSpPr>
        <p:spPr>
          <a:xfrm>
            <a:off x="7633355" y="2242264"/>
            <a:ext cx="3796645" cy="646331"/>
          </a:xfrm>
          <a:prstGeom prst="rect">
            <a:avLst/>
          </a:prstGeom>
          <a:noFill/>
        </p:spPr>
        <p:txBody>
          <a:bodyPr wrap="square">
            <a:spAutoFit/>
          </a:bodyPr>
          <a:lstStyle/>
          <a:p>
            <a:r>
              <a:rPr lang="en-US" sz="1800" i="1" dirty="0">
                <a:solidFill>
                  <a:schemeClr val="accent2">
                    <a:lumMod val="75000"/>
                  </a:schemeClr>
                </a:solidFill>
                <a:latin typeface="Franklin Gothic Book" panose="020B0503020102020204" pitchFamily="34" charset="0"/>
              </a:rPr>
              <a:t>Number of provider agencies who responded in state (N)=19</a:t>
            </a:r>
          </a:p>
        </p:txBody>
      </p:sp>
    </p:spTree>
    <p:extLst>
      <p:ext uri="{BB962C8B-B14F-4D97-AF65-F5344CB8AC3E}">
        <p14:creationId xmlns:p14="http://schemas.microsoft.com/office/powerpoint/2010/main" val="423351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8"/>
            <a:ext cx="10820400" cy="633955"/>
          </a:xfrm>
        </p:spPr>
        <p:txBody>
          <a:bodyPr/>
          <a:lstStyle/>
          <a:p>
            <a:r>
              <a:rPr lang="en-US" sz="3200" dirty="0">
                <a:latin typeface="Franklin Gothic Book" panose="020B0503020102020204" pitchFamily="34" charset="0"/>
                <a:ea typeface="Times New Roman" panose="02020603050405020304" pitchFamily="18" charset="0"/>
              </a:rPr>
              <a:t>North Dakota </a:t>
            </a:r>
            <a:r>
              <a:rPr lang="en-US" sz="3200" dirty="0">
                <a:latin typeface="Franklin Gothic Book" panose="020B0503020102020204" pitchFamily="34" charset="0"/>
              </a:rPr>
              <a:t>Turnover Ratios for DSPs as of Dec. 31, 2022</a:t>
            </a:r>
          </a:p>
        </p:txBody>
      </p:sp>
      <p:sp>
        <p:nvSpPr>
          <p:cNvPr id="2" name="Footer Placeholder 1">
            <a:extLst>
              <a:ext uri="{FF2B5EF4-FFF2-40B4-BE49-F238E27FC236}">
                <a16:creationId xmlns:a16="http://schemas.microsoft.com/office/drawing/2014/main" id="{AAE57E96-B68E-5049-136B-032CED4DC3BF}"/>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4" name="Title 2">
            <a:extLst>
              <a:ext uri="{FF2B5EF4-FFF2-40B4-BE49-F238E27FC236}">
                <a16:creationId xmlns:a16="http://schemas.microsoft.com/office/drawing/2014/main" id="{FF317668-6DCA-9679-55DC-5FFEF46A0895}"/>
              </a:ext>
            </a:extLst>
          </p:cNvPr>
          <p:cNvSpPr txBox="1">
            <a:spLocks/>
          </p:cNvSpPr>
          <p:nvPr/>
        </p:nvSpPr>
        <p:spPr>
          <a:xfrm>
            <a:off x="685800" y="1211714"/>
            <a:ext cx="10744200" cy="4155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1800" i="1" dirty="0">
                <a:solidFill>
                  <a:schemeClr val="accent2">
                    <a:lumMod val="75000"/>
                  </a:schemeClr>
                </a:solidFill>
                <a:latin typeface="Franklin Gothic Book" panose="020B0503020102020204" pitchFamily="34" charset="0"/>
              </a:rPr>
              <a:t>Number of provider agencies who responded in state (N)=19</a:t>
            </a:r>
          </a:p>
        </p:txBody>
      </p:sp>
      <p:graphicFrame>
        <p:nvGraphicFramePr>
          <p:cNvPr id="9" name="Content Placeholder 10">
            <a:extLst>
              <a:ext uri="{FF2B5EF4-FFF2-40B4-BE49-F238E27FC236}">
                <a16:creationId xmlns:a16="http://schemas.microsoft.com/office/drawing/2014/main" id="{7F37932B-1C29-C17A-A08F-200FE6FC72AA}"/>
              </a:ext>
            </a:extLst>
          </p:cNvPr>
          <p:cNvGraphicFramePr>
            <a:graphicFrameLocks/>
          </p:cNvGraphicFramePr>
          <p:nvPr>
            <p:extLst>
              <p:ext uri="{D42A27DB-BD31-4B8C-83A1-F6EECF244321}">
                <p14:modId xmlns:p14="http://schemas.microsoft.com/office/powerpoint/2010/main" val="1685663236"/>
              </p:ext>
            </p:extLst>
          </p:nvPr>
        </p:nvGraphicFramePr>
        <p:xfrm>
          <a:off x="1399911" y="1712252"/>
          <a:ext cx="5757437"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2">
            <a:extLst>
              <a:ext uri="{FF2B5EF4-FFF2-40B4-BE49-F238E27FC236}">
                <a16:creationId xmlns:a16="http://schemas.microsoft.com/office/drawing/2014/main" id="{980F28B4-B0F9-FBA8-6463-E69A1C68E028}"/>
              </a:ext>
            </a:extLst>
          </p:cNvPr>
          <p:cNvSpPr txBox="1">
            <a:spLocks/>
          </p:cNvSpPr>
          <p:nvPr/>
        </p:nvSpPr>
        <p:spPr>
          <a:xfrm>
            <a:off x="8126343" y="3429000"/>
            <a:ext cx="2495583" cy="77086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r>
              <a:rPr lang="en-US" sz="1800" i="1" dirty="0">
                <a:solidFill>
                  <a:schemeClr val="accent2">
                    <a:lumMod val="75000"/>
                  </a:schemeClr>
                </a:solidFill>
                <a:latin typeface="Franklin Gothic Book" panose="020B0503020102020204" pitchFamily="34" charset="0"/>
              </a:rPr>
              <a:t>State Minimum = 0%</a:t>
            </a:r>
          </a:p>
          <a:p>
            <a:pPr>
              <a:lnSpc>
                <a:spcPct val="150000"/>
              </a:lnSpc>
            </a:pPr>
            <a:r>
              <a:rPr lang="en-US" sz="1800" i="1" dirty="0">
                <a:solidFill>
                  <a:schemeClr val="accent2">
                    <a:lumMod val="75000"/>
                  </a:schemeClr>
                </a:solidFill>
                <a:latin typeface="Franklin Gothic Book" panose="020B0503020102020204" pitchFamily="34" charset="0"/>
              </a:rPr>
              <a:t>State Maximum = 160%</a:t>
            </a:r>
          </a:p>
        </p:txBody>
      </p:sp>
      <p:pic>
        <p:nvPicPr>
          <p:cNvPr id="11" name="Picture 10" descr="A screenshot of a video game&#10;&#10;Description automatically generated with medium confidence">
            <a:extLst>
              <a:ext uri="{FF2B5EF4-FFF2-40B4-BE49-F238E27FC236}">
                <a16:creationId xmlns:a16="http://schemas.microsoft.com/office/drawing/2014/main" id="{4364D12A-58CE-87B2-AD6F-AE0D81FE294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6BFCF400-0217-3D7D-E110-80A6153B9367}"/>
              </a:ext>
            </a:extLst>
          </p:cNvPr>
          <p:cNvSpPr txBox="1"/>
          <p:nvPr/>
        </p:nvSpPr>
        <p:spPr>
          <a:xfrm>
            <a:off x="133564" y="6012039"/>
            <a:ext cx="11838476" cy="487508"/>
          </a:xfrm>
          <a:prstGeom prst="rect">
            <a:avLst/>
          </a:prstGeom>
          <a:noFill/>
        </p:spPr>
        <p:txBody>
          <a:bodyPr wrap="square" lIns="0" tIns="0" rIns="0" bIns="0" rtlCol="0">
            <a:noAutofit/>
          </a:bodyPr>
          <a:lstStyle/>
          <a:p>
            <a:pPr algn="l">
              <a:spcBef>
                <a:spcPts val="1200"/>
              </a:spcBef>
            </a:pPr>
            <a:r>
              <a:rPr lang="en-US" sz="900" dirty="0">
                <a:solidFill>
                  <a:schemeClr val="tx2"/>
                </a:solidFill>
              </a:rPr>
              <a:t>Each agency’s turnover ratio is calculated as: (Total separated DSPs in past year) divided by (Total DSPs on payroll as of December 31, 2022). Notes: Agencies with turnover rates &gt;= 500% were excluded from this analysis (3 agencies). Agencies were included if they reported the length of tenure of all DSPs reported employed as of 12/31/2022 (or left it blank). Agencies were included if they reported the length of tenure of all DSPs reported to have separated in 2022 (or left it blank)</a:t>
            </a:r>
          </a:p>
          <a:p>
            <a:pPr algn="l">
              <a:lnSpc>
                <a:spcPct val="120000"/>
              </a:lnSpc>
              <a:spcBef>
                <a:spcPts val="1200"/>
              </a:spcBef>
            </a:pPr>
            <a:endParaRPr lang="en-US" sz="900" dirty="0">
              <a:solidFill>
                <a:schemeClr val="tx2"/>
              </a:solidFill>
            </a:endParaRPr>
          </a:p>
        </p:txBody>
      </p:sp>
    </p:spTree>
    <p:extLst>
      <p:ext uri="{BB962C8B-B14F-4D97-AF65-F5344CB8AC3E}">
        <p14:creationId xmlns:p14="http://schemas.microsoft.com/office/powerpoint/2010/main" val="3511078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DSP Vacancy Rates as of Dec. 31, 2022</a:t>
            </a: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a:t>2022 NCI-IDD State of the Workforce Survey Report | Data Glance</a:t>
            </a:r>
            <a:endParaRPr lang="en-US" dirty="0"/>
          </a:p>
        </p:txBody>
      </p:sp>
      <p:graphicFrame>
        <p:nvGraphicFramePr>
          <p:cNvPr id="10" name="Content Placeholder 10">
            <a:extLst>
              <a:ext uri="{FF2B5EF4-FFF2-40B4-BE49-F238E27FC236}">
                <a16:creationId xmlns:a16="http://schemas.microsoft.com/office/drawing/2014/main" id="{01205AE9-BCE6-48B0-9A60-B4B9D9EA98FB}"/>
              </a:ext>
            </a:extLst>
          </p:cNvPr>
          <p:cNvGraphicFramePr>
            <a:graphicFrameLocks noGrp="1"/>
          </p:cNvGraphicFramePr>
          <p:nvPr>
            <p:ph sz="quarter" idx="13"/>
            <p:extLst>
              <p:ext uri="{D42A27DB-BD31-4B8C-83A1-F6EECF244321}">
                <p14:modId xmlns:p14="http://schemas.microsoft.com/office/powerpoint/2010/main" val="54041910"/>
              </p:ext>
            </p:extLst>
          </p:nvPr>
        </p:nvGraphicFramePr>
        <p:xfrm>
          <a:off x="591532" y="1567206"/>
          <a:ext cx="10820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BAB34F2-C9E3-8D9E-F42A-770602072D9F}"/>
              </a:ext>
            </a:extLst>
          </p:cNvPr>
          <p:cNvSpPr txBox="1"/>
          <p:nvPr/>
        </p:nvSpPr>
        <p:spPr>
          <a:xfrm>
            <a:off x="685800" y="5931524"/>
            <a:ext cx="4514850" cy="265477"/>
          </a:xfrm>
          <a:prstGeom prst="rect">
            <a:avLst/>
          </a:prstGeom>
          <a:noFill/>
        </p:spPr>
        <p:txBody>
          <a:bodyPr wrap="square" lIns="0" tIns="0" rIns="0" bIns="0" rtlCol="0">
            <a:noAutofit/>
          </a:bodyPr>
          <a:lstStyle/>
          <a:p>
            <a:pPr algn="l">
              <a:lnSpc>
                <a:spcPct val="120000"/>
              </a:lnSpc>
              <a:spcBef>
                <a:spcPts val="1200"/>
              </a:spcBef>
            </a:pPr>
            <a:endParaRPr lang="en-US" dirty="0">
              <a:solidFill>
                <a:schemeClr val="tx2"/>
              </a:solidFill>
            </a:endParaRPr>
          </a:p>
        </p:txBody>
      </p:sp>
    </p:spTree>
    <p:extLst>
      <p:ext uri="{BB962C8B-B14F-4D97-AF65-F5344CB8AC3E}">
        <p14:creationId xmlns:p14="http://schemas.microsoft.com/office/powerpoint/2010/main" val="4047740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5667D4F-0F84-4C6B-830C-29BB17F84C6B}"/>
              </a:ext>
            </a:extLst>
          </p:cNvPr>
          <p:cNvGraphicFramePr>
            <a:graphicFrameLocks noGrp="1"/>
          </p:cNvGraphicFramePr>
          <p:nvPr>
            <p:ph sz="quarter" idx="13"/>
            <p:extLst>
              <p:ext uri="{D42A27DB-BD31-4B8C-83A1-F6EECF244321}">
                <p14:modId xmlns:p14="http://schemas.microsoft.com/office/powerpoint/2010/main" val="2988810358"/>
              </p:ext>
            </p:extLst>
          </p:nvPr>
        </p:nvGraphicFramePr>
        <p:xfrm>
          <a:off x="685800" y="1944276"/>
          <a:ext cx="10820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Tenure Among Employed DSPs </a:t>
            </a:r>
          </a:p>
        </p:txBody>
      </p:sp>
      <p:sp>
        <p:nvSpPr>
          <p:cNvPr id="2" name="Footer Placeholder 1">
            <a:extLst>
              <a:ext uri="{FF2B5EF4-FFF2-40B4-BE49-F238E27FC236}">
                <a16:creationId xmlns:a16="http://schemas.microsoft.com/office/drawing/2014/main" id="{85C9CD7C-81FE-DE13-E4FB-D0133742FC2D}"/>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4" name="Title 2">
            <a:extLst>
              <a:ext uri="{FF2B5EF4-FFF2-40B4-BE49-F238E27FC236}">
                <a16:creationId xmlns:a16="http://schemas.microsoft.com/office/drawing/2014/main" id="{1A90C206-ADD5-F835-12DF-F127507BA4BD}"/>
              </a:ext>
            </a:extLst>
          </p:cNvPr>
          <p:cNvSpPr txBox="1">
            <a:spLocks/>
          </p:cNvSpPr>
          <p:nvPr/>
        </p:nvSpPr>
        <p:spPr>
          <a:xfrm>
            <a:off x="725864" y="1328392"/>
            <a:ext cx="10744200" cy="8397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r>
              <a:rPr lang="en-US" sz="1600" i="1" dirty="0">
                <a:solidFill>
                  <a:schemeClr val="accent2">
                    <a:lumMod val="75000"/>
                  </a:schemeClr>
                </a:solidFill>
                <a:latin typeface="Franklin Gothic Book" panose="020B0503020102020204" pitchFamily="34" charset="0"/>
              </a:rPr>
              <a:t>DSPs on payroll statewide =2,497</a:t>
            </a:r>
          </a:p>
          <a:p>
            <a:pPr>
              <a:lnSpc>
                <a:spcPct val="150000"/>
              </a:lnSpc>
            </a:pPr>
            <a:endParaRPr lang="en-US" sz="1800" i="1" dirty="0">
              <a:solidFill>
                <a:schemeClr val="accent2">
                  <a:lumMod val="75000"/>
                </a:schemeClr>
              </a:solidFill>
              <a:latin typeface="Franklin Gothic Book" panose="020B0503020102020204" pitchFamily="34" charset="0"/>
            </a:endParaRPr>
          </a:p>
        </p:txBody>
      </p:sp>
      <p:pic>
        <p:nvPicPr>
          <p:cNvPr id="7" name="Picture 6" descr="A screenshot of a video game&#10;&#10;Description automatically generated with medium confidence">
            <a:extLst>
              <a:ext uri="{FF2B5EF4-FFF2-40B4-BE49-F238E27FC236}">
                <a16:creationId xmlns:a16="http://schemas.microsoft.com/office/drawing/2014/main" id="{B2924C7E-925F-93AB-4A76-9340A5275CD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90AB0FB2-D8A0-B1EE-FB5A-540259870906}"/>
              </a:ext>
            </a:extLst>
          </p:cNvPr>
          <p:cNvSpPr txBox="1"/>
          <p:nvPr/>
        </p:nvSpPr>
        <p:spPr>
          <a:xfrm>
            <a:off x="133564" y="6076285"/>
            <a:ext cx="11838476" cy="487508"/>
          </a:xfrm>
          <a:prstGeom prst="rect">
            <a:avLst/>
          </a:prstGeom>
          <a:noFill/>
        </p:spPr>
        <p:txBody>
          <a:bodyPr wrap="square" lIns="0" tIns="0" rIns="0" bIns="0" rtlCol="0">
            <a:noAutofit/>
          </a:bodyPr>
          <a:lstStyle/>
          <a:p>
            <a:pPr marL="54610" marR="0" indent="-54610">
              <a:spcBef>
                <a:spcPts val="0"/>
              </a:spcBef>
              <a:spcAft>
                <a:spcPts val="600"/>
              </a:spcAft>
            </a:pPr>
            <a:r>
              <a:rPr lang="en-US" sz="800" dirty="0">
                <a:solidFill>
                  <a:srgbClr val="7F7F7F"/>
                </a:solidFill>
                <a:effectLst/>
                <a:latin typeface="Segoe UI" panose="020B0502040204020203" pitchFamily="34" charset="0"/>
                <a:ea typeface="Segoe UI" panose="020B0502040204020203" pitchFamily="34" charset="0"/>
                <a:cs typeface="Segoe UI" panose="020B0502040204020203" pitchFamily="34" charset="0"/>
              </a:rPr>
              <a:t>Only includes agencies that provided information on both the total number of DSPs employed as of Dec. 31, 2022 and the tenure of those DSPs. State tenure rates are an average of all cases in the state.  </a:t>
            </a:r>
            <a:r>
              <a:rPr lang="en-US" sz="800" dirty="0">
                <a:solidFill>
                  <a:srgbClr val="7F7F7F"/>
                </a:solidFill>
                <a:effectLst/>
                <a:latin typeface="Segoe UI" panose="020B0502040204020203" pitchFamily="34" charset="0"/>
                <a:ea typeface="Segoe UI" panose="020B0502040204020203" pitchFamily="34" charset="0"/>
                <a:cs typeface="Times New Roman" panose="02020603050405020304" pitchFamily="18" charset="0"/>
              </a:rPr>
              <a:t>Only includes the number of DSPs reported by respondents that also reported the tenure of those DSPs.</a:t>
            </a:r>
            <a:endParaRPr lang="en-US" sz="800" dirty="0">
              <a:solidFill>
                <a:srgbClr val="404040"/>
              </a:solidFill>
              <a:effectLst/>
              <a:latin typeface="Segoe UI" panose="020B0502040204020203" pitchFamily="34"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702485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5667D4F-0F84-4C6B-830C-29BB17F84C6B}"/>
              </a:ext>
            </a:extLst>
          </p:cNvPr>
          <p:cNvGraphicFramePr>
            <a:graphicFrameLocks noGrp="1"/>
          </p:cNvGraphicFramePr>
          <p:nvPr>
            <p:ph sz="quarter" idx="13"/>
            <p:extLst>
              <p:ext uri="{D42A27DB-BD31-4B8C-83A1-F6EECF244321}">
                <p14:modId xmlns:p14="http://schemas.microsoft.com/office/powerpoint/2010/main" val="3598807267"/>
              </p:ext>
            </p:extLst>
          </p:nvPr>
        </p:nvGraphicFramePr>
        <p:xfrm>
          <a:off x="685800" y="1944276"/>
          <a:ext cx="10820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p:txBody>
          <a:bodyPr/>
          <a:lstStyle/>
          <a:p>
            <a:r>
              <a:rPr lang="en-US" sz="3600" dirty="0">
                <a:latin typeface="Franklin Gothic Book" panose="020B0503020102020204" pitchFamily="34" charset="0"/>
                <a:ea typeface="Times New Roman" panose="02020603050405020304" pitchFamily="18" charset="0"/>
              </a:rPr>
              <a:t>North Dakota </a:t>
            </a:r>
            <a:r>
              <a:rPr lang="en-US" dirty="0">
                <a:latin typeface="Franklin Gothic Book" panose="020B0503020102020204" pitchFamily="34" charset="0"/>
              </a:rPr>
              <a:t>Tenure Among Separated DSPs </a:t>
            </a:r>
          </a:p>
        </p:txBody>
      </p:sp>
      <p:sp>
        <p:nvSpPr>
          <p:cNvPr id="2" name="Footer Placeholder 1">
            <a:extLst>
              <a:ext uri="{FF2B5EF4-FFF2-40B4-BE49-F238E27FC236}">
                <a16:creationId xmlns:a16="http://schemas.microsoft.com/office/drawing/2014/main" id="{85C9CD7C-81FE-DE13-E4FB-D0133742FC2D}"/>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4" name="Title 2">
            <a:extLst>
              <a:ext uri="{FF2B5EF4-FFF2-40B4-BE49-F238E27FC236}">
                <a16:creationId xmlns:a16="http://schemas.microsoft.com/office/drawing/2014/main" id="{1A90C206-ADD5-F835-12DF-F127507BA4BD}"/>
              </a:ext>
            </a:extLst>
          </p:cNvPr>
          <p:cNvSpPr txBox="1">
            <a:spLocks/>
          </p:cNvSpPr>
          <p:nvPr/>
        </p:nvSpPr>
        <p:spPr>
          <a:xfrm>
            <a:off x="725864" y="1328392"/>
            <a:ext cx="10744200" cy="83977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50000"/>
              </a:lnSpc>
            </a:pPr>
            <a:r>
              <a:rPr lang="en-US" sz="1600" i="1" dirty="0">
                <a:solidFill>
                  <a:schemeClr val="accent2">
                    <a:lumMod val="75000"/>
                  </a:schemeClr>
                </a:solidFill>
                <a:latin typeface="Franklin Gothic Book" panose="020B0503020102020204" pitchFamily="34" charset="0"/>
              </a:rPr>
              <a:t>DSPs separated statewide =1,157</a:t>
            </a:r>
          </a:p>
          <a:p>
            <a:pPr>
              <a:lnSpc>
                <a:spcPct val="150000"/>
              </a:lnSpc>
            </a:pPr>
            <a:endParaRPr lang="en-US" sz="1800" i="1" dirty="0">
              <a:solidFill>
                <a:schemeClr val="accent2">
                  <a:lumMod val="75000"/>
                </a:schemeClr>
              </a:solidFill>
              <a:latin typeface="Franklin Gothic Book" panose="020B0503020102020204" pitchFamily="34" charset="0"/>
            </a:endParaRPr>
          </a:p>
        </p:txBody>
      </p:sp>
      <p:pic>
        <p:nvPicPr>
          <p:cNvPr id="7" name="Picture 6" descr="A screenshot of a video game&#10;&#10;Description automatically generated with medium confidence">
            <a:extLst>
              <a:ext uri="{FF2B5EF4-FFF2-40B4-BE49-F238E27FC236}">
                <a16:creationId xmlns:a16="http://schemas.microsoft.com/office/drawing/2014/main" id="{B2924C7E-925F-93AB-4A76-9340A5275CD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90AB0FB2-D8A0-B1EE-FB5A-540259870906}"/>
              </a:ext>
            </a:extLst>
          </p:cNvPr>
          <p:cNvSpPr txBox="1"/>
          <p:nvPr/>
        </p:nvSpPr>
        <p:spPr>
          <a:xfrm>
            <a:off x="133564" y="6076285"/>
            <a:ext cx="11838476" cy="487508"/>
          </a:xfrm>
          <a:prstGeom prst="rect">
            <a:avLst/>
          </a:prstGeom>
          <a:noFill/>
        </p:spPr>
        <p:txBody>
          <a:bodyPr wrap="square" lIns="0" tIns="0" rIns="0" bIns="0" rtlCol="0">
            <a:noAutofit/>
          </a:bodyPr>
          <a:lstStyle/>
          <a:p>
            <a:pPr marL="54610" marR="0" indent="-54610">
              <a:spcBef>
                <a:spcPts val="0"/>
              </a:spcBef>
              <a:spcAft>
                <a:spcPts val="600"/>
              </a:spcAft>
            </a:pPr>
            <a:r>
              <a:rPr lang="en-US" sz="800" dirty="0">
                <a:solidFill>
                  <a:srgbClr val="7F7F7F"/>
                </a:solidFill>
                <a:effectLst/>
                <a:latin typeface="Segoe UI" panose="020B0502040204020203" pitchFamily="34" charset="0"/>
                <a:ea typeface="Segoe UI" panose="020B0502040204020203" pitchFamily="34" charset="0"/>
                <a:cs typeface="Segoe UI" panose="020B0502040204020203" pitchFamily="34" charset="0"/>
              </a:rPr>
              <a:t>Only includes agencies that provided information on both the total number of DSPs employed as of Dec. 31, 2022 and the tenure of those DSPs. State tenure rates are an average of all cases in the state.  </a:t>
            </a:r>
            <a:r>
              <a:rPr lang="en-US" sz="800" dirty="0">
                <a:solidFill>
                  <a:srgbClr val="7F7F7F"/>
                </a:solidFill>
                <a:effectLst/>
                <a:latin typeface="Segoe UI" panose="020B0502040204020203" pitchFamily="34" charset="0"/>
                <a:ea typeface="Segoe UI" panose="020B0502040204020203" pitchFamily="34" charset="0"/>
                <a:cs typeface="Times New Roman" panose="02020603050405020304" pitchFamily="18" charset="0"/>
              </a:rPr>
              <a:t>Only includes the number of DSPs reported by respondents that also reported the tenure of those DSPs.</a:t>
            </a:r>
            <a:endParaRPr lang="en-US" sz="800" dirty="0">
              <a:solidFill>
                <a:srgbClr val="404040"/>
              </a:solidFill>
              <a:effectLst/>
              <a:latin typeface="Segoe UI" panose="020B0502040204020203" pitchFamily="34"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41600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49664" y="274321"/>
            <a:ext cx="10820400" cy="633955"/>
          </a:xfrm>
        </p:spPr>
        <p:txBody>
          <a:bodyPr/>
          <a:lstStyle/>
          <a:p>
            <a:r>
              <a:rPr lang="en-US" dirty="0">
                <a:latin typeface="Franklin Gothic Book" panose="020B0503020102020204" pitchFamily="34" charset="0"/>
                <a:ea typeface="Times New Roman" panose="02020603050405020304" pitchFamily="18" charset="0"/>
              </a:rPr>
              <a:t>North Dakota</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Circumstances Under Which DSP Separation Occurred</a:t>
            </a:r>
          </a:p>
        </p:txBody>
      </p:sp>
      <p:sp>
        <p:nvSpPr>
          <p:cNvPr id="2" name="Footer Placeholder 1">
            <a:extLst>
              <a:ext uri="{FF2B5EF4-FFF2-40B4-BE49-F238E27FC236}">
                <a16:creationId xmlns:a16="http://schemas.microsoft.com/office/drawing/2014/main" id="{AAE57E96-B68E-5049-136B-032CED4DC3BF}"/>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4" name="Title 2">
            <a:extLst>
              <a:ext uri="{FF2B5EF4-FFF2-40B4-BE49-F238E27FC236}">
                <a16:creationId xmlns:a16="http://schemas.microsoft.com/office/drawing/2014/main" id="{FF317668-6DCA-9679-55DC-5FFEF46A0895}"/>
              </a:ext>
            </a:extLst>
          </p:cNvPr>
          <p:cNvSpPr txBox="1">
            <a:spLocks/>
          </p:cNvSpPr>
          <p:nvPr/>
        </p:nvSpPr>
        <p:spPr>
          <a:xfrm>
            <a:off x="725864" y="1328392"/>
            <a:ext cx="10744200" cy="4155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1800" i="1" dirty="0">
                <a:solidFill>
                  <a:schemeClr val="accent2">
                    <a:lumMod val="75000"/>
                  </a:schemeClr>
                </a:solidFill>
                <a:latin typeface="Franklin Gothic Book" panose="020B0503020102020204" pitchFamily="34" charset="0"/>
              </a:rPr>
              <a:t>Percentage of total separations between Jan. 1 and Dec. 31, 2022</a:t>
            </a:r>
          </a:p>
        </p:txBody>
      </p:sp>
      <p:graphicFrame>
        <p:nvGraphicFramePr>
          <p:cNvPr id="9" name="Content Placeholder 10">
            <a:extLst>
              <a:ext uri="{FF2B5EF4-FFF2-40B4-BE49-F238E27FC236}">
                <a16:creationId xmlns:a16="http://schemas.microsoft.com/office/drawing/2014/main" id="{7F37932B-1C29-C17A-A08F-200FE6FC72AA}"/>
              </a:ext>
            </a:extLst>
          </p:cNvPr>
          <p:cNvGraphicFramePr>
            <a:graphicFrameLocks/>
          </p:cNvGraphicFramePr>
          <p:nvPr>
            <p:extLst>
              <p:ext uri="{D42A27DB-BD31-4B8C-83A1-F6EECF244321}">
                <p14:modId xmlns:p14="http://schemas.microsoft.com/office/powerpoint/2010/main" val="3721388345"/>
              </p:ext>
            </p:extLst>
          </p:nvPr>
        </p:nvGraphicFramePr>
        <p:xfrm>
          <a:off x="1959428" y="1887586"/>
          <a:ext cx="7916092" cy="3976004"/>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descr="A screenshot of a video game&#10;&#10;Description automatically generated with medium confidence">
            <a:extLst>
              <a:ext uri="{FF2B5EF4-FFF2-40B4-BE49-F238E27FC236}">
                <a16:creationId xmlns:a16="http://schemas.microsoft.com/office/drawing/2014/main" id="{4364D12A-58CE-87B2-AD6F-AE0D81FE2949}"/>
              </a:ext>
            </a:extLst>
          </p:cNvPr>
          <p:cNvPicPr>
            <a:picLocks noChangeAspect="1"/>
          </p:cNvPicPr>
          <p:nvPr/>
        </p:nvPicPr>
        <p:blipFill>
          <a:blip r:embed="rId3"/>
          <a:stretch>
            <a:fillRect/>
          </a:stretch>
        </p:blipFill>
        <p:spPr>
          <a:xfrm>
            <a:off x="9219413" y="6197001"/>
            <a:ext cx="2752627" cy="463034"/>
          </a:xfrm>
          <a:prstGeom prst="rect">
            <a:avLst/>
          </a:prstGeom>
        </p:spPr>
      </p:pic>
      <p:sp>
        <p:nvSpPr>
          <p:cNvPr id="5" name="TextBox 4">
            <a:extLst>
              <a:ext uri="{FF2B5EF4-FFF2-40B4-BE49-F238E27FC236}">
                <a16:creationId xmlns:a16="http://schemas.microsoft.com/office/drawing/2014/main" id="{3ED831F4-8E10-E334-2140-BCE82F189E41}"/>
              </a:ext>
            </a:extLst>
          </p:cNvPr>
          <p:cNvSpPr txBox="1"/>
          <p:nvPr/>
        </p:nvSpPr>
        <p:spPr>
          <a:xfrm>
            <a:off x="441789" y="6172202"/>
            <a:ext cx="8866598" cy="274317"/>
          </a:xfrm>
          <a:prstGeom prst="rect">
            <a:avLst/>
          </a:prstGeom>
          <a:noFill/>
        </p:spPr>
        <p:txBody>
          <a:bodyPr wrap="square" lIns="0" tIns="0" rIns="0" bIns="0" rtlCol="0">
            <a:noAutofit/>
          </a:bodyPr>
          <a:lstStyle/>
          <a:p>
            <a:pPr algn="l">
              <a:lnSpc>
                <a:spcPct val="120000"/>
              </a:lnSpc>
              <a:spcBef>
                <a:spcPts val="1200"/>
              </a:spcBef>
            </a:pPr>
            <a:r>
              <a:rPr lang="en-US" sz="1100" dirty="0">
                <a:solidFill>
                  <a:schemeClr val="tx2"/>
                </a:solidFill>
              </a:rPr>
              <a:t>“Termination”=</a:t>
            </a:r>
            <a:r>
              <a:rPr lang="en-US" sz="1100" dirty="0">
                <a:effectLst/>
                <a:latin typeface="Segoe UI" panose="020B0502040204020203" pitchFamily="34" charset="0"/>
                <a:ea typeface="Segoe UI" panose="020B0502040204020203" pitchFamily="34" charset="0"/>
                <a:cs typeface="Times New Roman" panose="02020603050405020304" pitchFamily="18" charset="0"/>
              </a:rPr>
              <a:t>Due to performance issues or violation of agency policy. </a:t>
            </a:r>
            <a:r>
              <a:rPr lang="en-US" sz="1100" dirty="0">
                <a:latin typeface="Segoe UI" panose="020B0502040204020203" pitchFamily="34" charset="0"/>
                <a:ea typeface="Segoe UI" panose="020B0502040204020203" pitchFamily="34" charset="0"/>
                <a:cs typeface="Times New Roman" panose="02020603050405020304" pitchFamily="18" charset="0"/>
              </a:rPr>
              <a:t>“Laid off” =</a:t>
            </a:r>
            <a:r>
              <a:rPr lang="en-US" sz="1100" dirty="0">
                <a:effectLst/>
                <a:latin typeface="Segoe UI" panose="020B0502040204020203" pitchFamily="34" charset="0"/>
                <a:ea typeface="Segoe UI" panose="020B0502040204020203" pitchFamily="34" charset="0"/>
                <a:cs typeface="Times New Roman" panose="02020603050405020304" pitchFamily="18" charset="0"/>
              </a:rPr>
              <a:t>DSPs were terminated because their position was eliminated </a:t>
            </a:r>
            <a:endParaRPr lang="en-US" sz="1100" dirty="0">
              <a:solidFill>
                <a:schemeClr val="tx2"/>
              </a:solidFill>
            </a:endParaRPr>
          </a:p>
        </p:txBody>
      </p:sp>
    </p:spTree>
    <p:extLst>
      <p:ext uri="{BB962C8B-B14F-4D97-AF65-F5344CB8AC3E}">
        <p14:creationId xmlns:p14="http://schemas.microsoft.com/office/powerpoint/2010/main" val="390567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rPr>
              <a:t>Average Hourly Wage of All DSPs in </a:t>
            </a:r>
            <a:r>
              <a:rPr lang="en-US" sz="3600" dirty="0">
                <a:latin typeface="Franklin Gothic Book" panose="020B0503020102020204" pitchFamily="34" charset="0"/>
                <a:ea typeface="Times New Roman" panose="02020603050405020304" pitchFamily="18" charset="0"/>
              </a:rPr>
              <a:t>North Dakota</a:t>
            </a:r>
            <a:endParaRPr lang="en-US" dirty="0">
              <a:latin typeface="Franklin Gothic Book" panose="020B0503020102020204"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a:t>2022 NCI-IDD State of the Workforce Survey Report | Data Glance</a:t>
            </a:r>
            <a:endParaRPr lang="en-US" dirty="0"/>
          </a:p>
        </p:txBody>
      </p:sp>
      <p:graphicFrame>
        <p:nvGraphicFramePr>
          <p:cNvPr id="10" name="Content Placeholder 10">
            <a:extLst>
              <a:ext uri="{FF2B5EF4-FFF2-40B4-BE49-F238E27FC236}">
                <a16:creationId xmlns:a16="http://schemas.microsoft.com/office/drawing/2014/main" id="{01205AE9-BCE6-48B0-9A60-B4B9D9EA98FB}"/>
              </a:ext>
            </a:extLst>
          </p:cNvPr>
          <p:cNvGraphicFramePr>
            <a:graphicFrameLocks noGrp="1"/>
          </p:cNvGraphicFramePr>
          <p:nvPr>
            <p:ph sz="quarter" idx="13"/>
            <p:extLst>
              <p:ext uri="{D42A27DB-BD31-4B8C-83A1-F6EECF244321}">
                <p14:modId xmlns:p14="http://schemas.microsoft.com/office/powerpoint/2010/main" val="4198927636"/>
              </p:ext>
            </p:extLst>
          </p:nvPr>
        </p:nvGraphicFramePr>
        <p:xfrm>
          <a:off x="591532" y="1567206"/>
          <a:ext cx="10820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BAB34F2-C9E3-8D9E-F42A-770602072D9F}"/>
              </a:ext>
            </a:extLst>
          </p:cNvPr>
          <p:cNvSpPr txBox="1"/>
          <p:nvPr/>
        </p:nvSpPr>
        <p:spPr>
          <a:xfrm>
            <a:off x="685800" y="5931524"/>
            <a:ext cx="4514850" cy="265477"/>
          </a:xfrm>
          <a:prstGeom prst="rect">
            <a:avLst/>
          </a:prstGeom>
          <a:noFill/>
        </p:spPr>
        <p:txBody>
          <a:bodyPr wrap="square" lIns="0" tIns="0" rIns="0" bIns="0" rtlCol="0">
            <a:noAutofit/>
          </a:bodyPr>
          <a:lstStyle/>
          <a:p>
            <a:pPr algn="l">
              <a:lnSpc>
                <a:spcPct val="120000"/>
              </a:lnSpc>
              <a:spcBef>
                <a:spcPts val="1200"/>
              </a:spcBef>
            </a:pPr>
            <a:r>
              <a:rPr lang="en-US" dirty="0">
                <a:solidFill>
                  <a:schemeClr val="tx2"/>
                </a:solidFill>
              </a:rPr>
              <a:t>$7.25/</a:t>
            </a:r>
            <a:r>
              <a:rPr lang="en-US" dirty="0" err="1">
                <a:solidFill>
                  <a:schemeClr val="tx2"/>
                </a:solidFill>
              </a:rPr>
              <a:t>hr</a:t>
            </a:r>
            <a:r>
              <a:rPr lang="en-US" dirty="0">
                <a:solidFill>
                  <a:schemeClr val="tx2"/>
                </a:solidFill>
              </a:rPr>
              <a:t> is federal minimum wage</a:t>
            </a:r>
          </a:p>
          <a:p>
            <a:pPr algn="l">
              <a:lnSpc>
                <a:spcPct val="120000"/>
              </a:lnSpc>
              <a:spcBef>
                <a:spcPts val="1200"/>
              </a:spcBef>
            </a:pPr>
            <a:endParaRPr lang="en-US" dirty="0">
              <a:solidFill>
                <a:schemeClr val="tx2"/>
              </a:solidFill>
            </a:endParaRPr>
          </a:p>
        </p:txBody>
      </p:sp>
    </p:spTree>
    <p:extLst>
      <p:ext uri="{BB962C8B-B14F-4D97-AF65-F5344CB8AC3E}">
        <p14:creationId xmlns:p14="http://schemas.microsoft.com/office/powerpoint/2010/main" val="504162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5667D4F-0F84-4C6B-830C-29BB17F84C6B}"/>
              </a:ext>
            </a:extLst>
          </p:cNvPr>
          <p:cNvGraphicFramePr>
            <a:graphicFrameLocks noGrp="1"/>
          </p:cNvGraphicFramePr>
          <p:nvPr>
            <p:ph sz="quarter" idx="13"/>
            <p:extLst>
              <p:ext uri="{D42A27DB-BD31-4B8C-83A1-F6EECF244321}">
                <p14:modId xmlns:p14="http://schemas.microsoft.com/office/powerpoint/2010/main" val="2536471797"/>
              </p:ext>
            </p:extLst>
          </p:nvPr>
        </p:nvGraphicFramePr>
        <p:xfrm>
          <a:off x="648094" y="1746313"/>
          <a:ext cx="6695386"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p:txBody>
          <a:bodyPr/>
          <a:lstStyle/>
          <a:p>
            <a:r>
              <a:rPr lang="en-US" sz="3600" dirty="0">
                <a:latin typeface="Franklin Gothic Book" panose="020B0503020102020204" pitchFamily="34" charset="0"/>
                <a:ea typeface="Times New Roman" panose="02020603050405020304" pitchFamily="18" charset="0"/>
              </a:rPr>
              <a:t>North Dakota </a:t>
            </a:r>
            <a:r>
              <a:rPr lang="en-US" dirty="0">
                <a:latin typeface="Franklin Gothic Book" panose="020B0503020102020204" pitchFamily="34" charset="0"/>
              </a:rPr>
              <a:t>Agencies Providing Paid Time Off to DSPs</a:t>
            </a:r>
          </a:p>
        </p:txBody>
      </p:sp>
      <p:sp>
        <p:nvSpPr>
          <p:cNvPr id="2" name="Footer Placeholder 1">
            <a:extLst>
              <a:ext uri="{FF2B5EF4-FFF2-40B4-BE49-F238E27FC236}">
                <a16:creationId xmlns:a16="http://schemas.microsoft.com/office/drawing/2014/main" id="{85C9CD7C-81FE-DE13-E4FB-D0133742FC2D}"/>
              </a:ext>
            </a:extLst>
          </p:cNvPr>
          <p:cNvSpPr>
            <a:spLocks noGrp="1"/>
          </p:cNvSpPr>
          <p:nvPr>
            <p:ph type="ftr" sz="quarter" idx="11"/>
          </p:nvPr>
        </p:nvSpPr>
        <p:spPr/>
        <p:txBody>
          <a:bodyPr/>
          <a:lstStyle/>
          <a:p>
            <a:r>
              <a:rPr lang="en-US"/>
              <a:t>2022 NCI-IDD State of the Workforce Survey Report | Data Glance</a:t>
            </a:r>
            <a:endParaRPr lang="en-US" dirty="0"/>
          </a:p>
        </p:txBody>
      </p:sp>
      <p:pic>
        <p:nvPicPr>
          <p:cNvPr id="7" name="Picture 6" descr="A screenshot of a video game&#10;&#10;Description automatically generated with medium confidence">
            <a:extLst>
              <a:ext uri="{FF2B5EF4-FFF2-40B4-BE49-F238E27FC236}">
                <a16:creationId xmlns:a16="http://schemas.microsoft.com/office/drawing/2014/main" id="{B2924C7E-925F-93AB-4A76-9340A5275CD9}"/>
              </a:ext>
            </a:extLst>
          </p:cNvPr>
          <p:cNvPicPr>
            <a:picLocks noChangeAspect="1"/>
          </p:cNvPicPr>
          <p:nvPr/>
        </p:nvPicPr>
        <p:blipFill>
          <a:blip r:embed="rId3"/>
          <a:stretch>
            <a:fillRect/>
          </a:stretch>
        </p:blipFill>
        <p:spPr>
          <a:xfrm>
            <a:off x="9219413" y="6197001"/>
            <a:ext cx="2752627" cy="463034"/>
          </a:xfrm>
          <a:prstGeom prst="rect">
            <a:avLst/>
          </a:prstGeom>
        </p:spPr>
      </p:pic>
      <p:graphicFrame>
        <p:nvGraphicFramePr>
          <p:cNvPr id="5" name="Content Placeholder 11">
            <a:extLst>
              <a:ext uri="{FF2B5EF4-FFF2-40B4-BE49-F238E27FC236}">
                <a16:creationId xmlns:a16="http://schemas.microsoft.com/office/drawing/2014/main" id="{30F00667-083F-0204-4BF4-0A9A5D599A80}"/>
              </a:ext>
            </a:extLst>
          </p:cNvPr>
          <p:cNvGraphicFramePr>
            <a:graphicFrameLocks/>
          </p:cNvGraphicFramePr>
          <p:nvPr>
            <p:extLst>
              <p:ext uri="{D42A27DB-BD31-4B8C-83A1-F6EECF244321}">
                <p14:modId xmlns:p14="http://schemas.microsoft.com/office/powerpoint/2010/main" val="1742076303"/>
              </p:ext>
            </p:extLst>
          </p:nvPr>
        </p:nvGraphicFramePr>
        <p:xfrm>
          <a:off x="8042910" y="836129"/>
          <a:ext cx="3929130" cy="30457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ontent Placeholder 11">
            <a:extLst>
              <a:ext uri="{FF2B5EF4-FFF2-40B4-BE49-F238E27FC236}">
                <a16:creationId xmlns:a16="http://schemas.microsoft.com/office/drawing/2014/main" id="{07D56FE3-4866-0FD5-F371-F86F93A34466}"/>
              </a:ext>
            </a:extLst>
          </p:cNvPr>
          <p:cNvGraphicFramePr>
            <a:graphicFrameLocks/>
          </p:cNvGraphicFramePr>
          <p:nvPr>
            <p:extLst>
              <p:ext uri="{D42A27DB-BD31-4B8C-83A1-F6EECF244321}">
                <p14:modId xmlns:p14="http://schemas.microsoft.com/office/powerpoint/2010/main" val="110016297"/>
              </p:ext>
            </p:extLst>
          </p:nvPr>
        </p:nvGraphicFramePr>
        <p:xfrm>
          <a:off x="8042910" y="3600453"/>
          <a:ext cx="4102046" cy="29146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5281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09D359-5C4B-3D35-D6CB-2E1CA9BC40A6}"/>
              </a:ext>
            </a:extLst>
          </p:cNvPr>
          <p:cNvSpPr>
            <a:spLocks noGrp="1"/>
          </p:cNvSpPr>
          <p:nvPr>
            <p:ph type="ftr" sz="quarter" idx="11"/>
          </p:nvPr>
        </p:nvSpPr>
        <p:spPr>
          <a:xfrm>
            <a:off x="685800" y="6302477"/>
            <a:ext cx="7185660" cy="281202"/>
          </a:xfrm>
        </p:spPr>
        <p:txBody>
          <a:bodyPr/>
          <a:lstStyle/>
          <a:p>
            <a:r>
              <a:rPr lang="en-US" dirty="0"/>
              <a:t>2022 NCI-IDD State of the Workforce Survey Report | Data Glance</a:t>
            </a:r>
          </a:p>
        </p:txBody>
      </p:sp>
      <p:sp>
        <p:nvSpPr>
          <p:cNvPr id="5" name="TextBox 4">
            <a:extLst>
              <a:ext uri="{FF2B5EF4-FFF2-40B4-BE49-F238E27FC236}">
                <a16:creationId xmlns:a16="http://schemas.microsoft.com/office/drawing/2014/main" id="{47413E15-902C-5091-D889-F08C5F496989}"/>
              </a:ext>
            </a:extLst>
          </p:cNvPr>
          <p:cNvSpPr txBox="1"/>
          <p:nvPr/>
        </p:nvSpPr>
        <p:spPr>
          <a:xfrm>
            <a:off x="11763632" y="6524368"/>
            <a:ext cx="0" cy="0"/>
          </a:xfrm>
          <a:prstGeom prst="rect">
            <a:avLst/>
          </a:prstGeom>
          <a:noFill/>
        </p:spPr>
        <p:txBody>
          <a:bodyPr wrap="none" lIns="0" tIns="0" rIns="0" bIns="0" rtlCol="0">
            <a:noAutofit/>
          </a:bodyPr>
          <a:lstStyle/>
          <a:p>
            <a:pPr algn="l">
              <a:lnSpc>
                <a:spcPct val="120000"/>
              </a:lnSpc>
              <a:spcBef>
                <a:spcPts val="1200"/>
              </a:spcBef>
            </a:pPr>
            <a:endParaRPr lang="en-US" dirty="0">
              <a:solidFill>
                <a:schemeClr val="tx2"/>
              </a:solidFill>
            </a:endParaRPr>
          </a:p>
        </p:txBody>
      </p:sp>
      <p:pic>
        <p:nvPicPr>
          <p:cNvPr id="6" name="Picture 5" descr="A screenshot of a video game&#10;&#10;Description automatically generated with medium confidence">
            <a:extLst>
              <a:ext uri="{FF2B5EF4-FFF2-40B4-BE49-F238E27FC236}">
                <a16:creationId xmlns:a16="http://schemas.microsoft.com/office/drawing/2014/main" id="{039BF402-ADCE-7B7F-55EB-2F35193B1F62}"/>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7" name="TextBox 6">
            <a:extLst>
              <a:ext uri="{FF2B5EF4-FFF2-40B4-BE49-F238E27FC236}">
                <a16:creationId xmlns:a16="http://schemas.microsoft.com/office/drawing/2014/main" id="{84228DDE-2A50-BC94-0D8C-2BC3EB3FAFAF}"/>
              </a:ext>
            </a:extLst>
          </p:cNvPr>
          <p:cNvSpPr txBox="1"/>
          <p:nvPr/>
        </p:nvSpPr>
        <p:spPr>
          <a:xfrm>
            <a:off x="685800" y="835727"/>
            <a:ext cx="10678886" cy="4801314"/>
          </a:xfrm>
          <a:prstGeom prst="rect">
            <a:avLst/>
          </a:prstGeom>
          <a:noFill/>
        </p:spPr>
        <p:txBody>
          <a:bodyPr wrap="square">
            <a:spAutoFit/>
          </a:bodyPr>
          <a:lstStyle/>
          <a:p>
            <a:pPr algn="ctr"/>
            <a:r>
              <a:rPr lang="en-US" sz="3600" b="1" dirty="0"/>
              <a:t>INTRODUCTION</a:t>
            </a:r>
          </a:p>
          <a:p>
            <a:endParaRPr lang="en-US" dirty="0"/>
          </a:p>
          <a:p>
            <a:r>
              <a:rPr lang="en-US" dirty="0"/>
              <a:t>The National Core Indicators® Intellectual and Developmental Disabilities (NCI®-IDD) is a collaboration between the National Association of State Directors of Developmental Disabilities Services, the Human Services Research Institute, and participating state developmental disability agencies. </a:t>
            </a:r>
          </a:p>
          <a:p>
            <a:endParaRPr lang="en-US" dirty="0"/>
          </a:p>
          <a:p>
            <a:r>
              <a:rPr lang="en-US" dirty="0"/>
              <a:t>The State of the Workforce Survey (formerly called the Staff Stability Survey) collects comprehensive data on provider agencies and the Direct Support Professional (DSP) workforce providing direct supports to adults (age 18 and over) with intellectual and developmental disabilities (IDD).</a:t>
            </a:r>
          </a:p>
          <a:p>
            <a:endParaRPr lang="en-US" dirty="0"/>
          </a:p>
          <a:p>
            <a:r>
              <a:rPr lang="en-US" dirty="0"/>
              <a:t>The goal of the survey and the resulting data is to help states examine workforce challenges, identify areas for further investigation, benchmark their workforce data, measure improvements made through policy or programmatic changes, and compare their state data to those of other states and the NCI-IDD average. </a:t>
            </a:r>
          </a:p>
          <a:p>
            <a:endParaRPr lang="en-US" dirty="0"/>
          </a:p>
          <a:p>
            <a:pPr lvl="1"/>
            <a:r>
              <a:rPr lang="en-US" i="1" dirty="0"/>
              <a:t>*The data in this report reflects the time period of January to December 2022.</a:t>
            </a:r>
          </a:p>
        </p:txBody>
      </p:sp>
    </p:spTree>
    <p:extLst>
      <p:ext uri="{BB962C8B-B14F-4D97-AF65-F5344CB8AC3E}">
        <p14:creationId xmlns:p14="http://schemas.microsoft.com/office/powerpoint/2010/main" val="312996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10">
            <a:extLst>
              <a:ext uri="{FF2B5EF4-FFF2-40B4-BE49-F238E27FC236}">
                <a16:creationId xmlns:a16="http://schemas.microsoft.com/office/drawing/2014/main" id="{E82F20C7-0557-0922-ACF0-0E2E078812BB}"/>
              </a:ext>
            </a:extLst>
          </p:cNvPr>
          <p:cNvGraphicFramePr>
            <a:graphicFrameLocks noGrp="1"/>
          </p:cNvGraphicFramePr>
          <p:nvPr>
            <p:ph sz="quarter" idx="14"/>
            <p:extLst>
              <p:ext uri="{D42A27DB-BD31-4B8C-83A1-F6EECF244321}">
                <p14:modId xmlns:p14="http://schemas.microsoft.com/office/powerpoint/2010/main" val="1063829179"/>
              </p:ext>
            </p:extLst>
          </p:nvPr>
        </p:nvGraphicFramePr>
        <p:xfrm>
          <a:off x="669303" y="1791093"/>
          <a:ext cx="10718275"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8">
            <a:extLst>
              <a:ext uri="{FF2B5EF4-FFF2-40B4-BE49-F238E27FC236}">
                <a16:creationId xmlns:a16="http://schemas.microsoft.com/office/drawing/2014/main" id="{FE5250C4-4FD3-73B0-8543-210EEBEC2DE5}"/>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10" name="Title 2">
            <a:extLst>
              <a:ext uri="{FF2B5EF4-FFF2-40B4-BE49-F238E27FC236}">
                <a16:creationId xmlns:a16="http://schemas.microsoft.com/office/drawing/2014/main" id="{05C236E0-26C9-1F8D-7E7A-2EED0CE1CD70}"/>
              </a:ext>
            </a:extLst>
          </p:cNvPr>
          <p:cNvSpPr txBox="1">
            <a:spLocks/>
          </p:cNvSpPr>
          <p:nvPr/>
        </p:nvSpPr>
        <p:spPr>
          <a:xfrm>
            <a:off x="685800" y="685798"/>
            <a:ext cx="10820400" cy="109728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dirty="0">
                <a:latin typeface="Franklin Gothic Book" panose="020B0503020102020204" pitchFamily="34" charset="0"/>
                <a:ea typeface="Times New Roman" panose="02020603050405020304" pitchFamily="18" charset="0"/>
              </a:rPr>
              <a:t>North Dakota </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Agency Benefits</a:t>
            </a:r>
          </a:p>
        </p:txBody>
      </p:sp>
      <p:pic>
        <p:nvPicPr>
          <p:cNvPr id="15" name="Picture 14" descr="A screenshot of a video game&#10;&#10;Description automatically generated with medium confidence">
            <a:extLst>
              <a:ext uri="{FF2B5EF4-FFF2-40B4-BE49-F238E27FC236}">
                <a16:creationId xmlns:a16="http://schemas.microsoft.com/office/drawing/2014/main" id="{93871C80-FD96-960A-956A-21DDD564B4F6}"/>
              </a:ext>
            </a:extLst>
          </p:cNvPr>
          <p:cNvPicPr>
            <a:picLocks noChangeAspect="1"/>
          </p:cNvPicPr>
          <p:nvPr/>
        </p:nvPicPr>
        <p:blipFill>
          <a:blip r:embed="rId3"/>
          <a:stretch>
            <a:fillRect/>
          </a:stretch>
        </p:blipFill>
        <p:spPr>
          <a:xfrm>
            <a:off x="9219413" y="6197001"/>
            <a:ext cx="2752627" cy="463034"/>
          </a:xfrm>
          <a:prstGeom prst="rect">
            <a:avLst/>
          </a:prstGeom>
        </p:spPr>
      </p:pic>
    </p:spTree>
    <p:extLst>
      <p:ext uri="{BB962C8B-B14F-4D97-AF65-F5344CB8AC3E}">
        <p14:creationId xmlns:p14="http://schemas.microsoft.com/office/powerpoint/2010/main" val="1086256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10">
            <a:extLst>
              <a:ext uri="{FF2B5EF4-FFF2-40B4-BE49-F238E27FC236}">
                <a16:creationId xmlns:a16="http://schemas.microsoft.com/office/drawing/2014/main" id="{E82F20C7-0557-0922-ACF0-0E2E078812BB}"/>
              </a:ext>
            </a:extLst>
          </p:cNvPr>
          <p:cNvGraphicFramePr>
            <a:graphicFrameLocks noGrp="1"/>
          </p:cNvGraphicFramePr>
          <p:nvPr>
            <p:ph sz="quarter" idx="14"/>
            <p:extLst>
              <p:ext uri="{D42A27DB-BD31-4B8C-83A1-F6EECF244321}">
                <p14:modId xmlns:p14="http://schemas.microsoft.com/office/powerpoint/2010/main" val="1456299528"/>
              </p:ext>
            </p:extLst>
          </p:nvPr>
        </p:nvGraphicFramePr>
        <p:xfrm>
          <a:off x="669303" y="1791093"/>
          <a:ext cx="10718275" cy="4204355"/>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8">
            <a:extLst>
              <a:ext uri="{FF2B5EF4-FFF2-40B4-BE49-F238E27FC236}">
                <a16:creationId xmlns:a16="http://schemas.microsoft.com/office/drawing/2014/main" id="{FE5250C4-4FD3-73B0-8543-210EEBEC2DE5}"/>
              </a:ext>
            </a:extLst>
          </p:cNvPr>
          <p:cNvSpPr>
            <a:spLocks noGrp="1"/>
          </p:cNvSpPr>
          <p:nvPr>
            <p:ph type="ftr" sz="quarter" idx="10"/>
          </p:nvPr>
        </p:nvSpPr>
        <p:spPr/>
        <p:txBody>
          <a:bodyPr/>
          <a:lstStyle/>
          <a:p>
            <a:r>
              <a:rPr lang="en-US"/>
              <a:t>2022 NCI-IDD State of the Workforce Survey Report | Data Glance</a:t>
            </a:r>
            <a:endParaRPr lang="en-US" dirty="0"/>
          </a:p>
        </p:txBody>
      </p:sp>
      <p:sp>
        <p:nvSpPr>
          <p:cNvPr id="10" name="Title 2">
            <a:extLst>
              <a:ext uri="{FF2B5EF4-FFF2-40B4-BE49-F238E27FC236}">
                <a16:creationId xmlns:a16="http://schemas.microsoft.com/office/drawing/2014/main" id="{05C236E0-26C9-1F8D-7E7A-2EED0CE1CD70}"/>
              </a:ext>
            </a:extLst>
          </p:cNvPr>
          <p:cNvSpPr txBox="1">
            <a:spLocks/>
          </p:cNvSpPr>
          <p:nvPr/>
        </p:nvSpPr>
        <p:spPr>
          <a:xfrm>
            <a:off x="685800" y="685798"/>
            <a:ext cx="10820400" cy="109728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dirty="0">
                <a:latin typeface="Franklin Gothic Book" panose="020B0503020102020204" pitchFamily="34" charset="0"/>
                <a:ea typeface="Times New Roman" panose="02020603050405020304" pitchFamily="18" charset="0"/>
              </a:rPr>
              <a:t>North Dakota </a:t>
            </a:r>
            <a:r>
              <a:rPr lang="en-US" sz="3600" dirty="0">
                <a:latin typeface="Franklin Gothic Book" panose="020B0503020102020204" pitchFamily="34" charset="0"/>
                <a:ea typeface="Times New Roman" panose="02020603050405020304" pitchFamily="18" charset="0"/>
              </a:rPr>
              <a:t> </a:t>
            </a:r>
            <a:r>
              <a:rPr lang="en-US" dirty="0">
                <a:latin typeface="Franklin Gothic Book" panose="020B0503020102020204" pitchFamily="34" charset="0"/>
              </a:rPr>
              <a:t>Agency Recruitment and Retention Strategies</a:t>
            </a:r>
          </a:p>
        </p:txBody>
      </p:sp>
      <p:pic>
        <p:nvPicPr>
          <p:cNvPr id="15" name="Picture 14" descr="A screenshot of a video game&#10;&#10;Description automatically generated with medium confidence">
            <a:extLst>
              <a:ext uri="{FF2B5EF4-FFF2-40B4-BE49-F238E27FC236}">
                <a16:creationId xmlns:a16="http://schemas.microsoft.com/office/drawing/2014/main" id="{93871C80-FD96-960A-956A-21DDD564B4F6}"/>
              </a:ext>
            </a:extLst>
          </p:cNvPr>
          <p:cNvPicPr>
            <a:picLocks noChangeAspect="1"/>
          </p:cNvPicPr>
          <p:nvPr/>
        </p:nvPicPr>
        <p:blipFill>
          <a:blip r:embed="rId3"/>
          <a:stretch>
            <a:fillRect/>
          </a:stretch>
        </p:blipFill>
        <p:spPr>
          <a:xfrm>
            <a:off x="9219413" y="6197001"/>
            <a:ext cx="2752627" cy="463034"/>
          </a:xfrm>
          <a:prstGeom prst="rect">
            <a:avLst/>
          </a:prstGeom>
        </p:spPr>
      </p:pic>
    </p:spTree>
    <p:extLst>
      <p:ext uri="{BB962C8B-B14F-4D97-AF65-F5344CB8AC3E}">
        <p14:creationId xmlns:p14="http://schemas.microsoft.com/office/powerpoint/2010/main" val="347329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8279B-E638-3294-E644-7FDA5588562F}"/>
              </a:ext>
            </a:extLst>
          </p:cNvPr>
          <p:cNvPicPr>
            <a:picLocks noChangeAspect="1"/>
          </p:cNvPicPr>
          <p:nvPr/>
        </p:nvPicPr>
        <p:blipFill rotWithShape="1">
          <a:blip r:embed="rId2"/>
          <a:srcRect t="6852" b="5600"/>
          <a:stretch/>
        </p:blipFill>
        <p:spPr>
          <a:xfrm>
            <a:off x="20" y="10"/>
            <a:ext cx="12191980" cy="6857990"/>
          </a:xfrm>
          <a:prstGeom prst="rect">
            <a:avLst/>
          </a:prstGeom>
          <a:noFill/>
        </p:spPr>
      </p:pic>
      <p:sp>
        <p:nvSpPr>
          <p:cNvPr id="10" name="Title 2">
            <a:extLst>
              <a:ext uri="{FF2B5EF4-FFF2-40B4-BE49-F238E27FC236}">
                <a16:creationId xmlns:a16="http://schemas.microsoft.com/office/drawing/2014/main" id="{4CD9B1CB-246E-8EEB-A505-A67F90A8C7A5}"/>
              </a:ext>
            </a:extLst>
          </p:cNvPr>
          <p:cNvSpPr>
            <a:spLocks noGrp="1"/>
          </p:cNvSpPr>
          <p:nvPr>
            <p:ph type="title"/>
          </p:nvPr>
        </p:nvSpPr>
        <p:spPr>
          <a:xfrm>
            <a:off x="0" y="1"/>
            <a:ext cx="5203588" cy="6858001"/>
          </a:xfrm>
        </p:spPr>
        <p:txBody>
          <a:bodyPr/>
          <a:lstStyle/>
          <a:p>
            <a:r>
              <a:rPr lang="en-US" dirty="0"/>
              <a:t>To see the complete report, click</a:t>
            </a:r>
            <a:br>
              <a:rPr lang="en-US" dirty="0"/>
            </a:br>
            <a:r>
              <a:rPr lang="en-US" dirty="0">
                <a:hlinkClick r:id="rId3">
                  <a:extLst>
                    <a:ext uri="{A12FA001-AC4F-418D-AE19-62706E023703}">
                      <ahyp:hlinkClr xmlns:ahyp="http://schemas.microsoft.com/office/drawing/2018/hyperlinkcolor" val="tx"/>
                    </a:ext>
                  </a:extLst>
                </a:hlinkClick>
              </a:rPr>
              <a:t>HERE</a:t>
            </a:r>
            <a:endParaRPr lang="en-US" dirty="0"/>
          </a:p>
        </p:txBody>
      </p:sp>
      <p:sp>
        <p:nvSpPr>
          <p:cNvPr id="2" name="Footer Placeholder 1">
            <a:extLst>
              <a:ext uri="{FF2B5EF4-FFF2-40B4-BE49-F238E27FC236}">
                <a16:creationId xmlns:a16="http://schemas.microsoft.com/office/drawing/2014/main" id="{3388460B-B574-E6E6-05DB-EAA38EAC2F19}"/>
              </a:ext>
            </a:extLst>
          </p:cNvPr>
          <p:cNvSpPr>
            <a:spLocks noGrp="1"/>
          </p:cNvSpPr>
          <p:nvPr>
            <p:ph type="ftr" sz="quarter" idx="10"/>
          </p:nvPr>
        </p:nvSpPr>
        <p:spPr>
          <a:xfrm>
            <a:off x="685800" y="6446519"/>
            <a:ext cx="3145536" cy="137160"/>
          </a:xfrm>
        </p:spPr>
        <p:txBody>
          <a:bodyPr anchor="b">
            <a:normAutofit/>
          </a:bodyPr>
          <a:lstStyle/>
          <a:p>
            <a:pPr>
              <a:spcAft>
                <a:spcPts val="600"/>
              </a:spcAft>
            </a:pPr>
            <a:r>
              <a:rPr lang="en-US"/>
              <a:t>2022 NCI-IDD State of the Workforce Survey Report | Data Glance</a:t>
            </a:r>
          </a:p>
        </p:txBody>
      </p:sp>
      <p:pic>
        <p:nvPicPr>
          <p:cNvPr id="5" name="Picture 4" descr="A screenshot of a video game&#10;&#10;Description automatically generated with medium confidence">
            <a:extLst>
              <a:ext uri="{FF2B5EF4-FFF2-40B4-BE49-F238E27FC236}">
                <a16:creationId xmlns:a16="http://schemas.microsoft.com/office/drawing/2014/main" id="{C07FA52B-ADB5-3628-6292-DD3EBD1B6A12}"/>
              </a:ext>
            </a:extLst>
          </p:cNvPr>
          <p:cNvPicPr>
            <a:picLocks noChangeAspect="1"/>
          </p:cNvPicPr>
          <p:nvPr/>
        </p:nvPicPr>
        <p:blipFill>
          <a:blip r:embed="rId4"/>
          <a:stretch>
            <a:fillRect/>
          </a:stretch>
        </p:blipFill>
        <p:spPr>
          <a:xfrm>
            <a:off x="9219413" y="6197001"/>
            <a:ext cx="2752627" cy="463034"/>
          </a:xfrm>
          <a:prstGeom prst="rect">
            <a:avLst/>
          </a:prstGeom>
        </p:spPr>
      </p:pic>
      <p:pic>
        <p:nvPicPr>
          <p:cNvPr id="15" name="Picture 14" descr="Human Services Research Institute logo is an outline of a Victorian-style house with HSRI displayed underneath.&#10;&#10;Logo for National Associations of State Directors of Developmental Disabilities Services shows its acronym NASDDDS in a bold serif font.">
            <a:extLst>
              <a:ext uri="{FF2B5EF4-FFF2-40B4-BE49-F238E27FC236}">
                <a16:creationId xmlns:a16="http://schemas.microsoft.com/office/drawing/2014/main" id="{36DF94E5-690B-2DC3-9B5B-41429D8E4E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10" y="492436"/>
            <a:ext cx="3714115" cy="1442720"/>
          </a:xfrm>
          <a:prstGeom prst="rect">
            <a:avLst/>
          </a:prstGeom>
        </p:spPr>
      </p:pic>
    </p:spTree>
    <p:extLst>
      <p:ext uri="{BB962C8B-B14F-4D97-AF65-F5344CB8AC3E}">
        <p14:creationId xmlns:p14="http://schemas.microsoft.com/office/powerpoint/2010/main" val="1571913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BB7D1091-8A70-37B3-DE93-FA8FCA5EB5FB}"/>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4" name="TextBox 3">
            <a:extLst>
              <a:ext uri="{FF2B5EF4-FFF2-40B4-BE49-F238E27FC236}">
                <a16:creationId xmlns:a16="http://schemas.microsoft.com/office/drawing/2014/main" id="{618AB7C8-DF63-F99D-08E2-FEDEEC231FD2}"/>
              </a:ext>
            </a:extLst>
          </p:cNvPr>
          <p:cNvSpPr txBox="1"/>
          <p:nvPr/>
        </p:nvSpPr>
        <p:spPr>
          <a:xfrm>
            <a:off x="567682" y="6396994"/>
            <a:ext cx="7830360" cy="215444"/>
          </a:xfrm>
          <a:prstGeom prst="rect">
            <a:avLst/>
          </a:prstGeom>
          <a:noFill/>
        </p:spPr>
        <p:txBody>
          <a:bodyPr wrap="square">
            <a:spAutoFit/>
          </a:bodyPr>
          <a:lstStyle/>
          <a:p>
            <a:r>
              <a:rPr lang="en-US" sz="800" dirty="0">
                <a:solidFill>
                  <a:schemeClr val="tx1">
                    <a:lumMod val="50000"/>
                    <a:lumOff val="50000"/>
                  </a:schemeClr>
                </a:solidFill>
              </a:rPr>
              <a:t>©2023 National Core Indicators			</a:t>
            </a:r>
            <a:r>
              <a:rPr lang="en-US" sz="800" i="1" dirty="0">
                <a:solidFill>
                  <a:schemeClr val="tx1">
                    <a:lumMod val="50000"/>
                    <a:lumOff val="50000"/>
                  </a:schemeClr>
                </a:solidFill>
                <a:effectLst/>
                <a:latin typeface="Segoe UI" panose="020B0502040204020203" pitchFamily="34" charset="0"/>
                <a:ea typeface="Segoe UI" panose="020B0502040204020203" pitchFamily="34" charset="0"/>
                <a:cs typeface="Times New Roman" panose="02020603050405020304" pitchFamily="18" charset="0"/>
              </a:rPr>
              <a:t>.</a:t>
            </a:r>
            <a:r>
              <a:rPr lang="en-US" sz="800" dirty="0">
                <a:solidFill>
                  <a:schemeClr val="tx1">
                    <a:lumMod val="50000"/>
                    <a:lumOff val="50000"/>
                  </a:schemeClr>
                </a:solidFill>
                <a:effectLst/>
              </a:rPr>
              <a:t> </a:t>
            </a:r>
            <a:r>
              <a:rPr lang="en-US" sz="800" dirty="0">
                <a:solidFill>
                  <a:schemeClr val="tx1">
                    <a:lumMod val="50000"/>
                    <a:lumOff val="50000"/>
                  </a:schemeClr>
                </a:solidFill>
              </a:rPr>
              <a:t> </a:t>
            </a:r>
          </a:p>
        </p:txBody>
      </p:sp>
      <p:sp>
        <p:nvSpPr>
          <p:cNvPr id="5" name="Content Placeholder 4">
            <a:extLst>
              <a:ext uri="{FF2B5EF4-FFF2-40B4-BE49-F238E27FC236}">
                <a16:creationId xmlns:a16="http://schemas.microsoft.com/office/drawing/2014/main" id="{1BD84161-57B4-9C0F-080A-0C84DA87E395}"/>
              </a:ext>
            </a:extLst>
          </p:cNvPr>
          <p:cNvSpPr>
            <a:spLocks noGrp="1"/>
          </p:cNvSpPr>
          <p:nvPr>
            <p:ph sz="quarter" idx="13"/>
          </p:nvPr>
        </p:nvSpPr>
        <p:spPr>
          <a:xfrm>
            <a:off x="685800" y="2057401"/>
            <a:ext cx="4473429" cy="3429000"/>
          </a:xfrm>
        </p:spPr>
        <p:txBody>
          <a:bodyPr/>
          <a:lstStyle/>
          <a:p>
            <a:pPr marL="0" indent="0">
              <a:buNone/>
            </a:pPr>
            <a:r>
              <a:rPr lang="en-US" b="1" dirty="0"/>
              <a:t>Developmental Disabilities Section </a:t>
            </a:r>
          </a:p>
          <a:p>
            <a:pPr marL="0" indent="0">
              <a:buNone/>
            </a:pPr>
            <a:r>
              <a:rPr lang="en-US" b="0" i="0" dirty="0">
                <a:solidFill>
                  <a:srgbClr val="0E1A30"/>
                </a:solidFill>
                <a:effectLst/>
                <a:latin typeface="Open Sans" panose="020B0606030504020204" pitchFamily="34" charset="0"/>
              </a:rPr>
              <a:t>237 W. Divide Ave., Suite 1A</a:t>
            </a:r>
            <a:br>
              <a:rPr lang="en-US" dirty="0"/>
            </a:br>
            <a:r>
              <a:rPr lang="en-US" b="0" i="0" dirty="0">
                <a:solidFill>
                  <a:srgbClr val="0E1A30"/>
                </a:solidFill>
                <a:effectLst/>
                <a:latin typeface="Open Sans" panose="020B0606030504020204" pitchFamily="34" charset="0"/>
              </a:rPr>
              <a:t>Bismarck, ND 58501-1208</a:t>
            </a:r>
            <a:br>
              <a:rPr lang="en-US" dirty="0"/>
            </a:br>
            <a:r>
              <a:rPr lang="en-US" b="0" i="0" dirty="0">
                <a:solidFill>
                  <a:srgbClr val="0E1A30"/>
                </a:solidFill>
                <a:effectLst/>
                <a:latin typeface="Open Sans" panose="020B0606030504020204" pitchFamily="34" charset="0"/>
              </a:rPr>
              <a:t>Phone: 701.328.8930</a:t>
            </a:r>
            <a:br>
              <a:rPr lang="en-US" dirty="0"/>
            </a:br>
            <a:r>
              <a:rPr lang="en-US" b="0" i="0" dirty="0">
                <a:solidFill>
                  <a:srgbClr val="0E1A30"/>
                </a:solidFill>
                <a:effectLst/>
                <a:latin typeface="Open Sans" panose="020B0606030504020204" pitchFamily="34" charset="0"/>
              </a:rPr>
              <a:t>Toll Free: 800.755.8529</a:t>
            </a:r>
            <a:br>
              <a:rPr lang="en-US" dirty="0"/>
            </a:br>
            <a:r>
              <a:rPr lang="en-US" b="0" i="0" dirty="0">
                <a:solidFill>
                  <a:srgbClr val="0E1A30"/>
                </a:solidFill>
                <a:effectLst/>
                <a:latin typeface="Open Sans" panose="020B0606030504020204" pitchFamily="34" charset="0"/>
              </a:rPr>
              <a:t>E-mail: </a:t>
            </a:r>
            <a:r>
              <a:rPr lang="en-US" b="0" i="0" u="none" strike="noStrike" dirty="0">
                <a:solidFill>
                  <a:srgbClr val="037FAE"/>
                </a:solidFill>
                <a:effectLst/>
                <a:latin typeface="Open Sans" panose="020B0606030504020204" pitchFamily="34" charset="0"/>
                <a:hlinkClick r:id="rId3"/>
              </a:rPr>
              <a:t>dhsddreq@nd.gov</a:t>
            </a:r>
            <a:endParaRPr lang="en-US" b="0" i="0" u="none" strike="noStrike" dirty="0">
              <a:solidFill>
                <a:srgbClr val="037FAE"/>
              </a:solidFill>
              <a:effectLst/>
              <a:latin typeface="Open Sans" panose="020B0606030504020204" pitchFamily="34" charset="0"/>
            </a:endParaRPr>
          </a:p>
          <a:p>
            <a:pPr marL="0" indent="0">
              <a:buNone/>
            </a:pPr>
            <a:r>
              <a:rPr lang="en-US" dirty="0">
                <a:hlinkClick r:id="rId4"/>
              </a:rPr>
              <a:t>https://www.hhs.nd.gov/dd</a:t>
            </a:r>
            <a:endParaRPr lang="en-US" dirty="0"/>
          </a:p>
          <a:p>
            <a:pPr marL="0" indent="0">
              <a:buNone/>
            </a:pPr>
            <a:endParaRPr lang="en-US" dirty="0"/>
          </a:p>
        </p:txBody>
      </p:sp>
      <p:pic>
        <p:nvPicPr>
          <p:cNvPr id="6" name="Picture 5">
            <a:extLst>
              <a:ext uri="{FF2B5EF4-FFF2-40B4-BE49-F238E27FC236}">
                <a16:creationId xmlns:a16="http://schemas.microsoft.com/office/drawing/2014/main" id="{52B7CAB3-5BAA-D60E-A6D8-A6BB86B37F0A}"/>
              </a:ext>
            </a:extLst>
          </p:cNvPr>
          <p:cNvPicPr>
            <a:picLocks noChangeAspect="1"/>
          </p:cNvPicPr>
          <p:nvPr/>
        </p:nvPicPr>
        <p:blipFill>
          <a:blip r:embed="rId5"/>
          <a:stretch>
            <a:fillRect/>
          </a:stretch>
        </p:blipFill>
        <p:spPr>
          <a:xfrm>
            <a:off x="685800" y="613182"/>
            <a:ext cx="3961905" cy="914286"/>
          </a:xfrm>
          <a:prstGeom prst="rect">
            <a:avLst/>
          </a:prstGeom>
        </p:spPr>
      </p:pic>
      <p:pic>
        <p:nvPicPr>
          <p:cNvPr id="1028" name="Picture 4" descr="Adult with child">
            <a:extLst>
              <a:ext uri="{FF2B5EF4-FFF2-40B4-BE49-F238E27FC236}">
                <a16:creationId xmlns:a16="http://schemas.microsoft.com/office/drawing/2014/main" id="{90AF689E-0959-CE82-1CA1-17CD71F8F482}"/>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567682" y="378360"/>
            <a:ext cx="11082807" cy="623407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145C412-D426-4C1C-7FBC-CB8B947DA2AC}"/>
              </a:ext>
            </a:extLst>
          </p:cNvPr>
          <p:cNvSpPr>
            <a:spLocks noGrp="1"/>
          </p:cNvSpPr>
          <p:nvPr>
            <p:ph type="ftr" sz="quarter" idx="11"/>
          </p:nvPr>
        </p:nvSpPr>
        <p:spPr/>
        <p:txBody>
          <a:bodyPr/>
          <a:lstStyle/>
          <a:p>
            <a:r>
              <a:rPr lang="en-US"/>
              <a:t>2022 NCI-IDD State of the Workforce Survey Report | Data Glance</a:t>
            </a:r>
            <a:endParaRPr lang="en-US" dirty="0"/>
          </a:p>
        </p:txBody>
      </p:sp>
    </p:spTree>
    <p:extLst>
      <p:ext uri="{BB962C8B-B14F-4D97-AF65-F5344CB8AC3E}">
        <p14:creationId xmlns:p14="http://schemas.microsoft.com/office/powerpoint/2010/main" val="96111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EBBDF-2E2E-4212-973F-D96358BCA9ED}"/>
              </a:ext>
            </a:extLst>
          </p:cNvPr>
          <p:cNvSpPr txBox="1"/>
          <p:nvPr/>
        </p:nvSpPr>
        <p:spPr>
          <a:xfrm>
            <a:off x="924864" y="2057400"/>
            <a:ext cx="4946541" cy="3429001"/>
          </a:xfrm>
          <a:prstGeom prst="rect">
            <a:avLst/>
          </a:prstGeom>
        </p:spPr>
        <p:txBody>
          <a:bodyPr vert="horz" lIns="0" tIns="0" rIns="0" bIns="0" rtlCol="0">
            <a:normAutofit/>
          </a:bodyPr>
          <a:lstStyle/>
          <a:p>
            <a:pPr>
              <a:lnSpc>
                <a:spcPct val="110000"/>
              </a:lnSpc>
              <a:spcAft>
                <a:spcPts val="600"/>
              </a:spcAft>
              <a:buFont typeface="Arial Nova" panose="020B0504020202020204" pitchFamily="34" charset="0"/>
            </a:pPr>
            <a:r>
              <a:rPr lang="en-US" sz="1500" b="1" dirty="0">
                <a:solidFill>
                  <a:schemeClr val="tx2"/>
                </a:solidFill>
              </a:rPr>
              <a:t>Direct Support Professionals </a:t>
            </a:r>
            <a:r>
              <a:rPr lang="en-US" sz="1500" dirty="0">
                <a:solidFill>
                  <a:schemeClr val="tx2"/>
                </a:solidFill>
              </a:rPr>
              <a:t>play a CRITICAL role within the service system.   </a:t>
            </a:r>
          </a:p>
          <a:p>
            <a:pPr>
              <a:lnSpc>
                <a:spcPct val="110000"/>
              </a:lnSpc>
              <a:spcAft>
                <a:spcPts val="600"/>
              </a:spcAft>
              <a:buFont typeface="Arial Nova" panose="020B0504020202020204" pitchFamily="34" charset="0"/>
            </a:pPr>
            <a:r>
              <a:rPr lang="en-US" sz="1500" dirty="0">
                <a:solidFill>
                  <a:schemeClr val="tx2"/>
                </a:solidFill>
              </a:rPr>
              <a:t>The role of the DSP is </a:t>
            </a:r>
          </a:p>
          <a:p>
            <a:pPr marL="285750" indent="-285750">
              <a:lnSpc>
                <a:spcPct val="110000"/>
              </a:lnSpc>
              <a:spcAft>
                <a:spcPts val="600"/>
              </a:spcAft>
              <a:buFont typeface="Arial Nova" panose="020B0504020202020204" pitchFamily="34" charset="0"/>
              <a:buChar char="•"/>
            </a:pPr>
            <a:r>
              <a:rPr lang="en-US" sz="1500" dirty="0">
                <a:solidFill>
                  <a:schemeClr val="tx2"/>
                </a:solidFill>
              </a:rPr>
              <a:t>To help with skills development</a:t>
            </a:r>
          </a:p>
          <a:p>
            <a:pPr marL="285750" indent="-285750">
              <a:lnSpc>
                <a:spcPct val="110000"/>
              </a:lnSpc>
              <a:spcAft>
                <a:spcPts val="600"/>
              </a:spcAft>
              <a:buFont typeface="Arial Nova" panose="020B0504020202020204" pitchFamily="34" charset="0"/>
              <a:buChar char="•"/>
            </a:pPr>
            <a:r>
              <a:rPr lang="en-US" sz="1500" dirty="0">
                <a:solidFill>
                  <a:schemeClr val="tx2"/>
                </a:solidFill>
              </a:rPr>
              <a:t>To provide prescribed support and supervision</a:t>
            </a:r>
          </a:p>
          <a:p>
            <a:pPr marL="285750" indent="-285750">
              <a:lnSpc>
                <a:spcPct val="110000"/>
              </a:lnSpc>
              <a:spcAft>
                <a:spcPts val="600"/>
              </a:spcAft>
              <a:buFont typeface="Arial Nova" panose="020B0504020202020204" pitchFamily="34" charset="0"/>
              <a:buChar char="•"/>
            </a:pPr>
            <a:r>
              <a:rPr lang="en-US" sz="1500" dirty="0">
                <a:solidFill>
                  <a:schemeClr val="tx2"/>
                </a:solidFill>
              </a:rPr>
              <a:t>To support people to learn new things</a:t>
            </a:r>
          </a:p>
          <a:p>
            <a:pPr marL="285750" indent="-285750">
              <a:lnSpc>
                <a:spcPct val="110000"/>
              </a:lnSpc>
              <a:spcAft>
                <a:spcPts val="600"/>
              </a:spcAft>
              <a:buFont typeface="Arial Nova" panose="020B0504020202020204" pitchFamily="34" charset="0"/>
              <a:buChar char="•"/>
            </a:pPr>
            <a:r>
              <a:rPr lang="en-US" sz="1500" dirty="0">
                <a:solidFill>
                  <a:schemeClr val="tx2"/>
                </a:solidFill>
              </a:rPr>
              <a:t>To ensure optimal health and safety  </a:t>
            </a:r>
          </a:p>
          <a:p>
            <a:pPr marL="285750" indent="-285750">
              <a:lnSpc>
                <a:spcPct val="110000"/>
              </a:lnSpc>
              <a:spcAft>
                <a:spcPts val="600"/>
              </a:spcAft>
              <a:buFont typeface="Arial Nova" panose="020B0504020202020204" pitchFamily="34" charset="0"/>
              <a:buChar char="•"/>
            </a:pPr>
            <a:r>
              <a:rPr lang="en-US" sz="1500" dirty="0">
                <a:solidFill>
                  <a:schemeClr val="tx2"/>
                </a:solidFill>
              </a:rPr>
              <a:t>To help with upkeep of the person’s home to assure it is clean, safe, and hazard free </a:t>
            </a:r>
          </a:p>
          <a:p>
            <a:pPr marL="285750" indent="-285750">
              <a:lnSpc>
                <a:spcPct val="110000"/>
              </a:lnSpc>
              <a:spcAft>
                <a:spcPts val="600"/>
              </a:spcAft>
              <a:buFont typeface="Arial Nova" panose="020B0504020202020204" pitchFamily="34" charset="0"/>
              <a:buChar char="•"/>
            </a:pPr>
            <a:r>
              <a:rPr lang="en-US" sz="1500" dirty="0">
                <a:solidFill>
                  <a:schemeClr val="tx2"/>
                </a:solidFill>
              </a:rPr>
              <a:t>To support people with intellectual and developmental disabilities to experience the quality of life they desire</a:t>
            </a:r>
          </a:p>
          <a:p>
            <a:pPr marL="285750" indent="-285750">
              <a:lnSpc>
                <a:spcPct val="110000"/>
              </a:lnSpc>
              <a:spcAft>
                <a:spcPts val="600"/>
              </a:spcAft>
              <a:buFont typeface="Arial Nova" panose="020B0504020202020204" pitchFamily="34" charset="0"/>
              <a:buChar char="•"/>
            </a:pPr>
            <a:endParaRPr lang="en-US" sz="1500" dirty="0">
              <a:solidFill>
                <a:schemeClr val="tx2"/>
              </a:solidFill>
            </a:endParaRPr>
          </a:p>
          <a:p>
            <a:pPr>
              <a:lnSpc>
                <a:spcPct val="110000"/>
              </a:lnSpc>
              <a:spcAft>
                <a:spcPts val="600"/>
              </a:spcAft>
              <a:buFont typeface="Arial Nova" panose="020B0504020202020204" pitchFamily="34" charset="0"/>
            </a:pPr>
            <a:endParaRPr lang="en-US" sz="1500" dirty="0">
              <a:solidFill>
                <a:schemeClr val="tx2"/>
              </a:solidFill>
            </a:endParaRPr>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004" r="-2" b="-2"/>
          <a:stretch/>
        </p:blipFill>
        <p:spPr>
          <a:xfrm>
            <a:off x="6320596" y="2057400"/>
            <a:ext cx="4946537" cy="3429001"/>
          </a:xfrm>
          <a:prstGeom prst="rect">
            <a:avLst/>
          </a:prstGeom>
          <a:noFill/>
        </p:spPr>
      </p:pic>
      <p:sp>
        <p:nvSpPr>
          <p:cNvPr id="4" name="Footer Placeholder 3"/>
          <p:cNvSpPr>
            <a:spLocks noGrp="1"/>
          </p:cNvSpPr>
          <p:nvPr>
            <p:ph type="ftr" sz="quarter" idx="11"/>
          </p:nvPr>
        </p:nvSpPr>
        <p:spPr>
          <a:xfrm>
            <a:off x="685800" y="6446519"/>
            <a:ext cx="7185660" cy="137160"/>
          </a:xfrm>
        </p:spPr>
        <p:txBody>
          <a:bodyPr vert="horz" lIns="0" tIns="0" rIns="0" bIns="0" rtlCol="0" anchor="b">
            <a:normAutofit/>
          </a:bodyPr>
          <a:lstStyle>
            <a:defPPr>
              <a:defRPr lang="en-US"/>
            </a:defPPr>
            <a:lvl1pPr marL="0" algn="l" defTabSz="457200" rtl="0" eaLnBrk="1" latinLnBrk="0" hangingPunct="1">
              <a:defRPr sz="1200"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sz="800" kern="1200">
                <a:solidFill>
                  <a:schemeClr val="tx2">
                    <a:lumMod val="60000"/>
                    <a:lumOff val="40000"/>
                  </a:schemeClr>
                </a:solidFill>
                <a:latin typeface="+mn-lt"/>
                <a:ea typeface="+mn-ea"/>
                <a:cs typeface="+mn-cs"/>
              </a:rPr>
              <a:t>2022 NCI-IDD State of the Workforce Survey Report | Data Glance</a:t>
            </a:r>
          </a:p>
        </p:txBody>
      </p:sp>
      <p:sp>
        <p:nvSpPr>
          <p:cNvPr id="2" name="Title 1"/>
          <p:cNvSpPr>
            <a:spLocks noGrp="1"/>
          </p:cNvSpPr>
          <p:nvPr>
            <p:ph type="title"/>
          </p:nvPr>
        </p:nvSpPr>
        <p:spPr>
          <a:xfrm>
            <a:off x="685800" y="685798"/>
            <a:ext cx="10820400" cy="1097282"/>
          </a:xfrm>
        </p:spPr>
        <p:txBody>
          <a:bodyPr vert="horz" lIns="0" tIns="0" rIns="0" bIns="0" rtlCol="0" anchor="t">
            <a:normAutofit/>
          </a:bodyPr>
          <a:lstStyle/>
          <a:p>
            <a:r>
              <a:rPr lang="en-US" kern="1200">
                <a:latin typeface="+mj-lt"/>
                <a:ea typeface="+mj-ea"/>
                <a:cs typeface="+mj-cs"/>
              </a:rPr>
              <a:t>Direct Support Professionals (DSPs)</a:t>
            </a:r>
          </a:p>
        </p:txBody>
      </p:sp>
    </p:spTree>
    <p:extLst>
      <p:ext uri="{BB962C8B-B14F-4D97-AF65-F5344CB8AC3E}">
        <p14:creationId xmlns:p14="http://schemas.microsoft.com/office/powerpoint/2010/main" val="318401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A774-9C75-4D66-9773-A838D1FAFFED}"/>
              </a:ext>
            </a:extLst>
          </p:cNvPr>
          <p:cNvSpPr>
            <a:spLocks noGrp="1"/>
          </p:cNvSpPr>
          <p:nvPr>
            <p:ph type="title"/>
          </p:nvPr>
        </p:nvSpPr>
        <p:spPr>
          <a:xfrm>
            <a:off x="337826" y="606275"/>
            <a:ext cx="8761413" cy="706964"/>
          </a:xfrm>
        </p:spPr>
        <p:txBody>
          <a:bodyPr>
            <a:normAutofit/>
          </a:bodyPr>
          <a:lstStyle/>
          <a:p>
            <a:r>
              <a:rPr lang="en-US" dirty="0">
                <a:solidFill>
                  <a:schemeClr val="accent2"/>
                </a:solidFill>
              </a:rPr>
              <a:t>Challenges Faced by DSP Workforce</a:t>
            </a:r>
          </a:p>
        </p:txBody>
      </p:sp>
      <p:sp>
        <p:nvSpPr>
          <p:cNvPr id="4" name="Footer Placeholder 3">
            <a:extLst>
              <a:ext uri="{FF2B5EF4-FFF2-40B4-BE49-F238E27FC236}">
                <a16:creationId xmlns:a16="http://schemas.microsoft.com/office/drawing/2014/main" id="{5336F022-E194-4C11-8460-55B38E3A45F8}"/>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ormAutofit fontScale="77500" lnSpcReduction="20000"/>
          </a:bodyPr>
          <a:lstStyle>
            <a:defPPr>
              <a:defRPr lang="en-US"/>
            </a:defPPr>
            <a:lvl1pPr marL="0" algn="l" defTabSz="457200" rtl="0" eaLnBrk="1" latinLnBrk="0" hangingPunct="1">
              <a:defRPr sz="1200"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a:ea typeface="+mn-ea"/>
                <a:cs typeface="+mn-cs"/>
              </a:rPr>
              <a:t>2022 NCI-IDD State of the Workforce Survey Report | Data Glance</a:t>
            </a:r>
          </a:p>
        </p:txBody>
      </p:sp>
      <p:graphicFrame>
        <p:nvGraphicFramePr>
          <p:cNvPr id="6" name="Content Placeholder 2">
            <a:extLst>
              <a:ext uri="{FF2B5EF4-FFF2-40B4-BE49-F238E27FC236}">
                <a16:creationId xmlns:a16="http://schemas.microsoft.com/office/drawing/2014/main" id="{4C72B3E2-E038-4BEF-840A-288697A6C523}"/>
              </a:ext>
            </a:extLst>
          </p:cNvPr>
          <p:cNvGraphicFramePr>
            <a:graphicFrameLocks noGrp="1"/>
          </p:cNvGraphicFramePr>
          <p:nvPr>
            <p:ph idx="1"/>
            <p:extLst>
              <p:ext uri="{D42A27DB-BD31-4B8C-83A1-F6EECF244321}">
                <p14:modId xmlns:p14="http://schemas.microsoft.com/office/powerpoint/2010/main" val="4032872444"/>
              </p:ext>
            </p:extLst>
          </p:nvPr>
        </p:nvGraphicFramePr>
        <p:xfrm>
          <a:off x="956345" y="1409350"/>
          <a:ext cx="10561739" cy="4689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87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3AF04DCB-E7F0-7609-3397-9EB61564AD04}"/>
              </a:ext>
            </a:extLst>
          </p:cNvPr>
          <p:cNvSpPr>
            <a:spLocks noGrp="1"/>
          </p:cNvSpPr>
          <p:nvPr>
            <p:ph type="ftr" sz="quarter" idx="11"/>
          </p:nvPr>
        </p:nvSpPr>
        <p:spPr>
          <a:xfrm>
            <a:off x="685800" y="6446519"/>
            <a:ext cx="7185660" cy="137160"/>
          </a:xfrm>
        </p:spPr>
        <p:txBody>
          <a:bodyPr anchor="b">
            <a:normAutofit/>
          </a:bodyPr>
          <a:lstStyle/>
          <a:p>
            <a:pPr>
              <a:spcAft>
                <a:spcPts val="600"/>
              </a:spcAft>
            </a:pPr>
            <a:r>
              <a:rPr lang="en-US"/>
              <a:t>2022 NCI-IDD State of the Workforce Survey Report | Data Glance</a:t>
            </a:r>
          </a:p>
        </p:txBody>
      </p:sp>
      <p:graphicFrame>
        <p:nvGraphicFramePr>
          <p:cNvPr id="14" name="Content Placeholder 2">
            <a:extLst>
              <a:ext uri="{FF2B5EF4-FFF2-40B4-BE49-F238E27FC236}">
                <a16:creationId xmlns:a16="http://schemas.microsoft.com/office/drawing/2014/main" id="{B8B0ADF2-0CDB-1E79-3736-99C1E907FB41}"/>
              </a:ext>
            </a:extLst>
          </p:cNvPr>
          <p:cNvGraphicFramePr>
            <a:graphicFrameLocks noGrp="1"/>
          </p:cNvGraphicFramePr>
          <p:nvPr>
            <p:ph idx="1"/>
            <p:extLst>
              <p:ext uri="{D42A27DB-BD31-4B8C-83A1-F6EECF244321}">
                <p14:modId xmlns:p14="http://schemas.microsoft.com/office/powerpoint/2010/main" val="177252204"/>
              </p:ext>
            </p:extLst>
          </p:nvPr>
        </p:nvGraphicFramePr>
        <p:xfrm>
          <a:off x="602843" y="341433"/>
          <a:ext cx="10730684"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433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4"/>
          <p:cNvSpPr>
            <a:spLocks noGrp="1"/>
          </p:cNvSpPr>
          <p:nvPr>
            <p:ph idx="1"/>
          </p:nvPr>
        </p:nvSpPr>
        <p:spPr>
          <a:xfrm>
            <a:off x="4445000" y="685800"/>
            <a:ext cx="7061200" cy="5486399"/>
          </a:xfrm>
        </p:spPr>
        <p:txBody>
          <a:bodyPr>
            <a:normAutofit/>
          </a:bodyPr>
          <a:lstStyle/>
          <a:p>
            <a:r>
              <a:rPr lang="en-US" dirty="0"/>
              <a:t>The challenges faced by the DSP workforce have ripple effects and impact the lives and work of:</a:t>
            </a:r>
          </a:p>
          <a:p>
            <a:pPr lvl="1"/>
            <a:r>
              <a:rPr lang="en-US" dirty="0"/>
              <a:t>DSPs</a:t>
            </a:r>
          </a:p>
          <a:p>
            <a:pPr lvl="1"/>
            <a:r>
              <a:rPr lang="en-US" dirty="0"/>
              <a:t>Provider agencies and staff</a:t>
            </a:r>
          </a:p>
          <a:p>
            <a:pPr lvl="1"/>
            <a:r>
              <a:rPr lang="en-US" dirty="0"/>
              <a:t>People receiving supports and their families</a:t>
            </a:r>
          </a:p>
          <a:p>
            <a:pPr marL="0" indent="0">
              <a:buNone/>
            </a:pPr>
            <a:endParaRPr lang="en-US" b="1" dirty="0"/>
          </a:p>
          <a:p>
            <a:pPr marL="0" indent="0">
              <a:buNone/>
            </a:pPr>
            <a:r>
              <a:rPr lang="en-US" b="1" dirty="0"/>
              <a:t>With the NCI-IDD </a:t>
            </a:r>
            <a:r>
              <a:rPr lang="en-US" b="1" dirty="0" err="1"/>
              <a:t>SoTW</a:t>
            </a:r>
            <a:r>
              <a:rPr lang="en-US" b="1" dirty="0"/>
              <a:t> Survey:</a:t>
            </a:r>
          </a:p>
          <a:p>
            <a:r>
              <a:rPr lang="en-US" dirty="0"/>
              <a:t>Providers communicate their collective voice to the state</a:t>
            </a:r>
          </a:p>
          <a:p>
            <a:pPr lvl="1"/>
            <a:r>
              <a:rPr lang="en-US" dirty="0"/>
              <a:t>Where have providers faced challenges related to the DSP workforce? </a:t>
            </a:r>
          </a:p>
          <a:p>
            <a:pPr lvl="1"/>
            <a:r>
              <a:rPr lang="en-US" dirty="0"/>
              <a:t>Where might they be better supported? </a:t>
            </a:r>
          </a:p>
          <a:p>
            <a:r>
              <a:rPr lang="en-US" dirty="0"/>
              <a:t>This voice is used to make decisions about the future of the system</a:t>
            </a:r>
          </a:p>
          <a:p>
            <a:pPr marL="0" indent="0">
              <a:buNone/>
            </a:pPr>
            <a:endParaRPr lang="en-US" dirty="0"/>
          </a:p>
        </p:txBody>
      </p:sp>
      <p:sp>
        <p:nvSpPr>
          <p:cNvPr id="12" name="Footer Placeholder 3">
            <a:extLst>
              <a:ext uri="{FF2B5EF4-FFF2-40B4-BE49-F238E27FC236}">
                <a16:creationId xmlns:a16="http://schemas.microsoft.com/office/drawing/2014/main" id="{F639F85B-AE7C-E3D3-D9C9-B7558D8719D7}"/>
              </a:ext>
            </a:extLst>
          </p:cNvPr>
          <p:cNvSpPr>
            <a:spLocks noGrp="1"/>
          </p:cNvSpPr>
          <p:nvPr>
            <p:ph type="ftr" sz="quarter" idx="11"/>
          </p:nvPr>
        </p:nvSpPr>
        <p:spPr>
          <a:xfrm>
            <a:off x="685800" y="6446519"/>
            <a:ext cx="7185660" cy="137160"/>
          </a:xfrm>
        </p:spPr>
        <p:txBody>
          <a:bodyPr/>
          <a:lstStyle/>
          <a:p>
            <a:pPr>
              <a:spcAft>
                <a:spcPts val="600"/>
              </a:spcAft>
            </a:pPr>
            <a:r>
              <a:rPr lang="en-US"/>
              <a:t>2022 NCI-IDD State of the Workforce Survey Report | Data Glance</a:t>
            </a:r>
          </a:p>
        </p:txBody>
      </p:sp>
      <p:sp>
        <p:nvSpPr>
          <p:cNvPr id="4" name="Title 3"/>
          <p:cNvSpPr>
            <a:spLocks noGrp="1"/>
          </p:cNvSpPr>
          <p:nvPr>
            <p:ph type="title"/>
          </p:nvPr>
        </p:nvSpPr>
        <p:spPr>
          <a:xfrm>
            <a:off x="685800" y="685798"/>
            <a:ext cx="3302000" cy="5186495"/>
          </a:xfrm>
        </p:spPr>
        <p:txBody>
          <a:bodyPr anchor="t">
            <a:normAutofit/>
          </a:bodyPr>
          <a:lstStyle/>
          <a:p>
            <a:br>
              <a:rPr lang="en-US" dirty="0"/>
            </a:br>
            <a:br>
              <a:rPr lang="en-US" dirty="0"/>
            </a:br>
            <a:br>
              <a:rPr lang="en-US" dirty="0"/>
            </a:br>
            <a:r>
              <a:rPr lang="en-US" b="1" dirty="0"/>
              <a:t>State of the Workforce (</a:t>
            </a:r>
            <a:r>
              <a:rPr lang="en-US" b="1" dirty="0" err="1"/>
              <a:t>SoTW</a:t>
            </a:r>
            <a:r>
              <a:rPr lang="en-US" b="1" dirty="0"/>
              <a:t>) Survey: </a:t>
            </a:r>
            <a:br>
              <a:rPr lang="en-US" b="1" dirty="0"/>
            </a:br>
            <a:r>
              <a:rPr lang="en-US" b="1" dirty="0"/>
              <a:t>WHY?</a:t>
            </a:r>
          </a:p>
        </p:txBody>
      </p:sp>
    </p:spTree>
    <p:extLst>
      <p:ext uri="{BB962C8B-B14F-4D97-AF65-F5344CB8AC3E}">
        <p14:creationId xmlns:p14="http://schemas.microsoft.com/office/powerpoint/2010/main" val="1192719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idx="15"/>
          </p:nvPr>
        </p:nvPicPr>
        <p:blipFill>
          <a:blip r:embed="rId2"/>
          <a:srcRect t="11513" b="11513"/>
          <a:stretch>
            <a:fillRect/>
          </a:stretch>
        </p:blipFill>
        <p:spPr>
          <a:xfrm>
            <a:off x="1091743" y="1529400"/>
            <a:ext cx="2691242" cy="1591510"/>
          </a:xfrm>
          <a:prstGeom prst="rect">
            <a:avLst/>
          </a:prstGeom>
        </p:spPr>
      </p:pic>
      <p:pic>
        <p:nvPicPr>
          <p:cNvPr id="3" name="Picture Placeholder 2"/>
          <p:cNvPicPr>
            <a:picLocks noGrp="1" noChangeAspect="1"/>
          </p:cNvPicPr>
          <p:nvPr>
            <p:ph type="pic" idx="21"/>
          </p:nvPr>
        </p:nvPicPr>
        <p:blipFill>
          <a:blip r:embed="rId3"/>
          <a:srcRect t="5360" b="5360"/>
          <a:stretch>
            <a:fillRect/>
          </a:stretch>
        </p:blipFill>
        <p:spPr>
          <a:xfrm>
            <a:off x="4748462" y="1529400"/>
            <a:ext cx="2691243" cy="1591510"/>
          </a:xfrm>
          <a:prstGeom prst="rect">
            <a:avLst/>
          </a:prstGeom>
        </p:spPr>
      </p:pic>
      <p:sp>
        <p:nvSpPr>
          <p:cNvPr id="6" name="Text Placeholder 5"/>
          <p:cNvSpPr>
            <a:spLocks noGrp="1"/>
          </p:cNvSpPr>
          <p:nvPr>
            <p:ph type="body" idx="3"/>
          </p:nvPr>
        </p:nvSpPr>
        <p:spPr>
          <a:xfrm>
            <a:off x="4570172" y="4075795"/>
            <a:ext cx="3050438" cy="576263"/>
          </a:xfrm>
        </p:spPr>
        <p:txBody>
          <a:bodyPr/>
          <a:lstStyle/>
          <a:p>
            <a:r>
              <a:rPr lang="en-US" dirty="0"/>
              <a:t>3,633 Provider Agencies</a:t>
            </a:r>
          </a:p>
        </p:txBody>
      </p:sp>
      <p:pic>
        <p:nvPicPr>
          <p:cNvPr id="16" name="Picture Placeholder 15"/>
          <p:cNvPicPr>
            <a:picLocks noGrp="1" noChangeAspect="1"/>
          </p:cNvPicPr>
          <p:nvPr>
            <p:ph type="pic" idx="22"/>
          </p:nvPr>
        </p:nvPicPr>
        <p:blipFill>
          <a:blip r:embed="rId4"/>
          <a:srcRect l="21553" r="21553"/>
          <a:stretch>
            <a:fillRect/>
          </a:stretch>
        </p:blipFill>
        <p:spPr>
          <a:xfrm>
            <a:off x="8237759" y="1529400"/>
            <a:ext cx="2691242" cy="1591510"/>
          </a:xfrm>
          <a:prstGeom prst="rect">
            <a:avLst/>
          </a:prstGeom>
        </p:spPr>
      </p:pic>
      <p:sp>
        <p:nvSpPr>
          <p:cNvPr id="7" name="Text Placeholder 6"/>
          <p:cNvSpPr>
            <a:spLocks noGrp="1"/>
          </p:cNvSpPr>
          <p:nvPr>
            <p:ph type="body" sz="quarter" idx="13"/>
          </p:nvPr>
        </p:nvSpPr>
        <p:spPr>
          <a:xfrm>
            <a:off x="8163031" y="4195011"/>
            <a:ext cx="2337158" cy="914094"/>
          </a:xfrm>
        </p:spPr>
        <p:txBody>
          <a:bodyPr/>
          <a:lstStyle/>
          <a:p>
            <a:r>
              <a:rPr lang="en-US" dirty="0"/>
              <a:t>Estimate 276,000+ DSPs represented</a:t>
            </a:r>
          </a:p>
        </p:txBody>
      </p:sp>
      <p:sp>
        <p:nvSpPr>
          <p:cNvPr id="4" name="Title 3"/>
          <p:cNvSpPr>
            <a:spLocks noGrp="1"/>
          </p:cNvSpPr>
          <p:nvPr>
            <p:ph type="title"/>
          </p:nvPr>
        </p:nvSpPr>
        <p:spPr>
          <a:xfrm>
            <a:off x="230280" y="388734"/>
            <a:ext cx="11240483" cy="706964"/>
          </a:xfrm>
        </p:spPr>
        <p:txBody>
          <a:bodyPr/>
          <a:lstStyle/>
          <a:p>
            <a:r>
              <a:rPr lang="en-US" dirty="0"/>
              <a:t>National NCI-IDD State of the Workforce in 2022: Survey Basics </a:t>
            </a:r>
          </a:p>
        </p:txBody>
      </p:sp>
      <p:sp>
        <p:nvSpPr>
          <p:cNvPr id="5" name="Text Placeholder 4"/>
          <p:cNvSpPr>
            <a:spLocks noGrp="1"/>
          </p:cNvSpPr>
          <p:nvPr>
            <p:ph type="body" idx="1"/>
          </p:nvPr>
        </p:nvSpPr>
        <p:spPr>
          <a:xfrm>
            <a:off x="1091743" y="3906880"/>
            <a:ext cx="3050438" cy="576262"/>
          </a:xfrm>
        </p:spPr>
        <p:txBody>
          <a:bodyPr/>
          <a:lstStyle/>
          <a:p>
            <a:r>
              <a:rPr lang="en-US" dirty="0"/>
              <a:t>29 States + DC</a:t>
            </a:r>
          </a:p>
        </p:txBody>
      </p:sp>
      <p:sp>
        <p:nvSpPr>
          <p:cNvPr id="12" name="TextBox 11">
            <a:extLst>
              <a:ext uri="{FF2B5EF4-FFF2-40B4-BE49-F238E27FC236}">
                <a16:creationId xmlns:a16="http://schemas.microsoft.com/office/drawing/2014/main" id="{3F91119E-CC8B-443B-BC06-34DFE732E091}"/>
              </a:ext>
            </a:extLst>
          </p:cNvPr>
          <p:cNvSpPr txBox="1"/>
          <p:nvPr/>
        </p:nvSpPr>
        <p:spPr>
          <a:xfrm>
            <a:off x="10929001" y="2012324"/>
            <a:ext cx="541762" cy="283335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7EEF6297-9A40-9015-83D2-C634AAFB37A3}"/>
              </a:ext>
            </a:extLst>
          </p:cNvPr>
          <p:cNvSpPr txBox="1"/>
          <p:nvPr/>
        </p:nvSpPr>
        <p:spPr>
          <a:xfrm>
            <a:off x="7978140" y="5783580"/>
            <a:ext cx="3492623" cy="706964"/>
          </a:xfrm>
          <a:prstGeom prst="rect">
            <a:avLst/>
          </a:prstGeom>
          <a:noFill/>
        </p:spPr>
        <p:txBody>
          <a:bodyPr wrap="square" lIns="0" tIns="0" rIns="0" bIns="0" rtlCol="0">
            <a:noAutofit/>
          </a:bodyPr>
          <a:lstStyle/>
          <a:p>
            <a:pPr algn="l">
              <a:lnSpc>
                <a:spcPct val="120000"/>
              </a:lnSpc>
              <a:spcBef>
                <a:spcPts val="1200"/>
              </a:spcBef>
            </a:pPr>
            <a:r>
              <a:rPr lang="en-US" dirty="0">
                <a:solidFill>
                  <a:schemeClr val="tx2"/>
                </a:solidFill>
              </a:rPr>
              <a:t>NCI-IDD Avg. is weighted</a:t>
            </a:r>
          </a:p>
          <a:p>
            <a:pPr algn="l">
              <a:lnSpc>
                <a:spcPct val="120000"/>
              </a:lnSpc>
              <a:spcBef>
                <a:spcPts val="1200"/>
              </a:spcBef>
            </a:pPr>
            <a:endParaRPr lang="en-US" dirty="0">
              <a:solidFill>
                <a:schemeClr val="tx2"/>
              </a:solidFill>
            </a:endParaRPr>
          </a:p>
        </p:txBody>
      </p:sp>
      <p:sp>
        <p:nvSpPr>
          <p:cNvPr id="8" name="Footer Placeholder 7">
            <a:extLst>
              <a:ext uri="{FF2B5EF4-FFF2-40B4-BE49-F238E27FC236}">
                <a16:creationId xmlns:a16="http://schemas.microsoft.com/office/drawing/2014/main" id="{E1756060-A300-427F-7964-2E75FECAE7D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31166"/>
                </a:solidFill>
                <a:effectLst/>
                <a:uLnTx/>
                <a:uFillTx/>
                <a:latin typeface="Century Gothic" panose="020B0502020202020204"/>
                <a:ea typeface="+mn-ea"/>
                <a:cs typeface="+mn-cs"/>
              </a:rPr>
              <a:t>2022 NCI-IDD State of the Workforce Survey Report | Data Glance</a:t>
            </a: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39303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77EF2A-370B-9372-4F47-755F98827D14}"/>
              </a:ext>
            </a:extLst>
          </p:cNvPr>
          <p:cNvSpPr>
            <a:spLocks noGrp="1"/>
          </p:cNvSpPr>
          <p:nvPr>
            <p:ph type="ftr" sz="quarter" idx="11"/>
          </p:nvPr>
        </p:nvSpPr>
        <p:spPr/>
        <p:txBody>
          <a:bodyPr/>
          <a:lstStyle/>
          <a:p>
            <a:r>
              <a:rPr lang="en-US"/>
              <a:t>2022 NCI-IDD State of the Workforce Survey Report | Data Glance</a:t>
            </a:r>
            <a:endParaRPr lang="en-US" dirty="0"/>
          </a:p>
        </p:txBody>
      </p:sp>
      <p:sp>
        <p:nvSpPr>
          <p:cNvPr id="3" name="Content Placeholder 2">
            <a:extLst>
              <a:ext uri="{FF2B5EF4-FFF2-40B4-BE49-F238E27FC236}">
                <a16:creationId xmlns:a16="http://schemas.microsoft.com/office/drawing/2014/main" id="{84F0BB46-BD46-53B9-7741-55903B6E785A}"/>
              </a:ext>
            </a:extLst>
          </p:cNvPr>
          <p:cNvSpPr>
            <a:spLocks noGrp="1"/>
          </p:cNvSpPr>
          <p:nvPr>
            <p:ph sz="quarter" idx="13"/>
          </p:nvPr>
        </p:nvSpPr>
        <p:spPr>
          <a:xfrm>
            <a:off x="565079" y="1371598"/>
            <a:ext cx="10941121" cy="4231039"/>
          </a:xfrm>
        </p:spPr>
        <p:txBody>
          <a:bodyPr/>
          <a:lstStyle/>
          <a:p>
            <a:pPr marL="0" indent="0">
              <a:buNone/>
            </a:pPr>
            <a:endParaRPr lang="en-US" dirty="0"/>
          </a:p>
          <a:p>
            <a:r>
              <a:rPr lang="en-US" dirty="0"/>
              <a:t>The DD Section maintains a current licensed provider list along with the services the providers are licensed to provide and their contact information.  Based on this list, DD Section identified the providers who met the requirements for the survey of providing services to adults with intellectual and developmental disabilities.  </a:t>
            </a:r>
          </a:p>
          <a:p>
            <a:r>
              <a:rPr lang="en-US" dirty="0"/>
              <a:t>Prior to the start of the survey, the DD Section sent communications to the provider CEOs which provided background information toward the survey, what to expect, and timelines.  The participation in the survey was voluntary and the DD Section sent numerous communications to the provider CEOs as a whole and individually throughout the survey period to encourage participation, give remainders, and provide updates on the completion rate.</a:t>
            </a:r>
          </a:p>
          <a:p>
            <a:endParaRPr lang="en-US" dirty="0"/>
          </a:p>
          <a:p>
            <a:endParaRPr lang="en-US" dirty="0"/>
          </a:p>
          <a:p>
            <a:endParaRPr lang="en-US" dirty="0"/>
          </a:p>
          <a:p>
            <a:endParaRPr lang="en-US" dirty="0"/>
          </a:p>
          <a:p>
            <a:endParaRPr lang="en-US" dirty="0"/>
          </a:p>
        </p:txBody>
      </p:sp>
      <p:sp>
        <p:nvSpPr>
          <p:cNvPr id="4" name="Title 3">
            <a:extLst>
              <a:ext uri="{FF2B5EF4-FFF2-40B4-BE49-F238E27FC236}">
                <a16:creationId xmlns:a16="http://schemas.microsoft.com/office/drawing/2014/main" id="{CA016740-A63E-59FD-A7F5-A24074BFE431}"/>
              </a:ext>
            </a:extLst>
          </p:cNvPr>
          <p:cNvSpPr>
            <a:spLocks noGrp="1"/>
          </p:cNvSpPr>
          <p:nvPr>
            <p:ph type="title"/>
          </p:nvPr>
        </p:nvSpPr>
        <p:spPr/>
        <p:txBody>
          <a:bodyPr/>
          <a:lstStyle/>
          <a:p>
            <a:r>
              <a:rPr lang="en-US" dirty="0"/>
              <a:t>North Dakota NCI-IDD State of the Workforce in 2022: Survey Basics</a:t>
            </a:r>
          </a:p>
        </p:txBody>
      </p:sp>
      <p:graphicFrame>
        <p:nvGraphicFramePr>
          <p:cNvPr id="5" name="Table 4">
            <a:extLst>
              <a:ext uri="{FF2B5EF4-FFF2-40B4-BE49-F238E27FC236}">
                <a16:creationId xmlns:a16="http://schemas.microsoft.com/office/drawing/2014/main" id="{B8512378-CD76-2CA5-7523-5D471F77C79C}"/>
              </a:ext>
            </a:extLst>
          </p:cNvPr>
          <p:cNvGraphicFramePr>
            <a:graphicFrameLocks noGrp="1"/>
          </p:cNvGraphicFramePr>
          <p:nvPr>
            <p:extLst>
              <p:ext uri="{D42A27DB-BD31-4B8C-83A1-F6EECF244321}">
                <p14:modId xmlns:p14="http://schemas.microsoft.com/office/powerpoint/2010/main" val="1215012492"/>
              </p:ext>
            </p:extLst>
          </p:nvPr>
        </p:nvGraphicFramePr>
        <p:xfrm>
          <a:off x="685800" y="4068053"/>
          <a:ext cx="10361185" cy="1006868"/>
        </p:xfrm>
        <a:graphic>
          <a:graphicData uri="http://schemas.openxmlformats.org/drawingml/2006/table">
            <a:tbl>
              <a:tblPr firstRow="1" firstCol="1" bandRow="1">
                <a:tableStyleId>{9D7B26C5-4107-4FEC-AEDC-1716B250A1EF}</a:tableStyleId>
              </a:tblPr>
              <a:tblGrid>
                <a:gridCol w="2072237">
                  <a:extLst>
                    <a:ext uri="{9D8B030D-6E8A-4147-A177-3AD203B41FA5}">
                      <a16:colId xmlns:a16="http://schemas.microsoft.com/office/drawing/2014/main" val="3279222518"/>
                    </a:ext>
                  </a:extLst>
                </a:gridCol>
                <a:gridCol w="2072237">
                  <a:extLst>
                    <a:ext uri="{9D8B030D-6E8A-4147-A177-3AD203B41FA5}">
                      <a16:colId xmlns:a16="http://schemas.microsoft.com/office/drawing/2014/main" val="43625909"/>
                    </a:ext>
                  </a:extLst>
                </a:gridCol>
                <a:gridCol w="2072237">
                  <a:extLst>
                    <a:ext uri="{9D8B030D-6E8A-4147-A177-3AD203B41FA5}">
                      <a16:colId xmlns:a16="http://schemas.microsoft.com/office/drawing/2014/main" val="1768483149"/>
                    </a:ext>
                  </a:extLst>
                </a:gridCol>
                <a:gridCol w="2072237">
                  <a:extLst>
                    <a:ext uri="{9D8B030D-6E8A-4147-A177-3AD203B41FA5}">
                      <a16:colId xmlns:a16="http://schemas.microsoft.com/office/drawing/2014/main" val="2552123679"/>
                    </a:ext>
                  </a:extLst>
                </a:gridCol>
                <a:gridCol w="2072237">
                  <a:extLst>
                    <a:ext uri="{9D8B030D-6E8A-4147-A177-3AD203B41FA5}">
                      <a16:colId xmlns:a16="http://schemas.microsoft.com/office/drawing/2014/main" val="1908285003"/>
                    </a:ext>
                  </a:extLst>
                </a:gridCol>
              </a:tblGrid>
              <a:tr h="671246">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dirty="0">
                          <a:effectLst/>
                        </a:rPr>
                        <a:t>Valid responses</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dirty="0">
                          <a:effectLst/>
                        </a:rPr>
                        <a:t>Total population</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a:effectLst/>
                        </a:rPr>
                        <a:t>Response rate</a:t>
                      </a:r>
                      <a:endParaRPr lang="en-US" sz="18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a:effectLst/>
                        </a:rPr>
                        <a:t>Margin of Error</a:t>
                      </a:r>
                      <a:endParaRPr lang="en-US"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803941618"/>
                  </a:ext>
                </a:extLst>
              </a:tr>
              <a:tr h="335622">
                <a:tc>
                  <a:txBody>
                    <a:bodyPr/>
                    <a:lstStyle/>
                    <a:p>
                      <a:pPr marL="0" marR="0">
                        <a:spcBef>
                          <a:spcPts val="0"/>
                        </a:spcBef>
                        <a:spcAft>
                          <a:spcPts val="0"/>
                        </a:spcAft>
                      </a:pPr>
                      <a:r>
                        <a:rPr lang="en-US" sz="1800" dirty="0">
                          <a:effectLst/>
                        </a:rPr>
                        <a:t>North Dakota</a:t>
                      </a:r>
                      <a:endParaRPr lang="en-US"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19</a:t>
                      </a: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34</a:t>
                      </a: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55.9%</a:t>
                      </a:r>
                    </a:p>
                  </a:txBody>
                  <a:tcPr marL="68580" marR="68580" marT="0" marB="0"/>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15.16%</a:t>
                      </a:r>
                    </a:p>
                  </a:txBody>
                  <a:tcPr marL="68580" marR="68580" marT="0" marB="0"/>
                </a:tc>
                <a:extLst>
                  <a:ext uri="{0D108BD9-81ED-4DB2-BD59-A6C34878D82A}">
                    <a16:rowId xmlns:a16="http://schemas.microsoft.com/office/drawing/2014/main" val="336303313"/>
                  </a:ext>
                </a:extLst>
              </a:tr>
            </a:tbl>
          </a:graphicData>
        </a:graphic>
      </p:graphicFrame>
    </p:spTree>
    <p:extLst>
      <p:ext uri="{BB962C8B-B14F-4D97-AF65-F5344CB8AC3E}">
        <p14:creationId xmlns:p14="http://schemas.microsoft.com/office/powerpoint/2010/main" val="64620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D9DBD-26C1-40F8-AFC6-FCCF8BD16318}"/>
              </a:ext>
            </a:extLst>
          </p:cNvPr>
          <p:cNvSpPr>
            <a:spLocks noGrp="1"/>
          </p:cNvSpPr>
          <p:nvPr>
            <p:ph type="title"/>
          </p:nvPr>
        </p:nvSpPr>
        <p:spPr>
          <a:xfrm>
            <a:off x="685800" y="685799"/>
            <a:ext cx="10820400" cy="914400"/>
          </a:xfrm>
        </p:spPr>
        <p:txBody>
          <a:bodyPr/>
          <a:lstStyle/>
          <a:p>
            <a:r>
              <a:rPr lang="en-US" dirty="0">
                <a:latin typeface="Franklin Gothic Book" panose="020B0503020102020204" pitchFamily="34" charset="0"/>
              </a:rPr>
              <a:t>North Dakota DSP Workforce Demographics: Race/Ethnicity</a:t>
            </a:r>
          </a:p>
        </p:txBody>
      </p:sp>
      <p:pic>
        <p:nvPicPr>
          <p:cNvPr id="4" name="Picture 3" descr="A screenshot of a video game&#10;&#10;Description automatically generated with medium confidence">
            <a:extLst>
              <a:ext uri="{FF2B5EF4-FFF2-40B4-BE49-F238E27FC236}">
                <a16:creationId xmlns:a16="http://schemas.microsoft.com/office/drawing/2014/main" id="{4FEEABD4-6D19-87BA-0480-E895E9CE3F4F}"/>
              </a:ext>
            </a:extLst>
          </p:cNvPr>
          <p:cNvPicPr>
            <a:picLocks noChangeAspect="1"/>
          </p:cNvPicPr>
          <p:nvPr/>
        </p:nvPicPr>
        <p:blipFill>
          <a:blip r:embed="rId2"/>
          <a:stretch>
            <a:fillRect/>
          </a:stretch>
        </p:blipFill>
        <p:spPr>
          <a:xfrm>
            <a:off x="9219413" y="6197001"/>
            <a:ext cx="2752627" cy="463034"/>
          </a:xfrm>
          <a:prstGeom prst="rect">
            <a:avLst/>
          </a:prstGeom>
        </p:spPr>
      </p:pic>
      <p:sp>
        <p:nvSpPr>
          <p:cNvPr id="6" name="Footer Placeholder 5">
            <a:extLst>
              <a:ext uri="{FF2B5EF4-FFF2-40B4-BE49-F238E27FC236}">
                <a16:creationId xmlns:a16="http://schemas.microsoft.com/office/drawing/2014/main" id="{CC9C3F93-A21F-D90F-DB9C-13CECE7A9449}"/>
              </a:ext>
            </a:extLst>
          </p:cNvPr>
          <p:cNvSpPr>
            <a:spLocks noGrp="1"/>
          </p:cNvSpPr>
          <p:nvPr>
            <p:ph type="ftr" sz="quarter" idx="11"/>
          </p:nvPr>
        </p:nvSpPr>
        <p:spPr/>
        <p:txBody>
          <a:bodyPr/>
          <a:lstStyle/>
          <a:p>
            <a:r>
              <a:rPr lang="en-US"/>
              <a:t>2022 NCI-IDD State of the Workforce Survey Report | Data Glance</a:t>
            </a:r>
            <a:endParaRPr lang="en-US" dirty="0"/>
          </a:p>
        </p:txBody>
      </p:sp>
      <p:graphicFrame>
        <p:nvGraphicFramePr>
          <p:cNvPr id="9" name="Content Placeholder 8">
            <a:extLst>
              <a:ext uri="{FF2B5EF4-FFF2-40B4-BE49-F238E27FC236}">
                <a16:creationId xmlns:a16="http://schemas.microsoft.com/office/drawing/2014/main" id="{4A0FA3E7-BB88-C024-491C-5D18847CB582}"/>
              </a:ext>
            </a:extLst>
          </p:cNvPr>
          <p:cNvGraphicFramePr>
            <a:graphicFrameLocks noGrp="1"/>
          </p:cNvGraphicFramePr>
          <p:nvPr>
            <p:ph sz="quarter" idx="13"/>
            <p:extLst>
              <p:ext uri="{D42A27DB-BD31-4B8C-83A1-F6EECF244321}">
                <p14:modId xmlns:p14="http://schemas.microsoft.com/office/powerpoint/2010/main" val="3625860271"/>
              </p:ext>
            </p:extLst>
          </p:nvPr>
        </p:nvGraphicFramePr>
        <p:xfrm>
          <a:off x="574158" y="1744914"/>
          <a:ext cx="10932042" cy="4019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4555840"/>
      </p:ext>
    </p:extLst>
  </p:cSld>
  <p:clrMapOvr>
    <a:masterClrMapping/>
  </p:clrMapOvr>
</p:sld>
</file>

<file path=ppt/theme/theme1.xml><?xml version="1.0" encoding="utf-8"?>
<a:theme xmlns:a="http://schemas.openxmlformats.org/drawingml/2006/main" name="HSRI | 2022">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0000"/>
          </a:lnSpc>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20000"/>
          </a:lnSpc>
          <a:spcBef>
            <a:spcPts val="1200"/>
          </a:spcBef>
          <a:defRPr dirty="0">
            <a:solidFill>
              <a:schemeClr val="tx2"/>
            </a:solidFill>
          </a:defRPr>
        </a:defPPr>
      </a:lstStyle>
    </a:txDef>
  </a:objectDefaults>
  <a:extraClrSchemeLst/>
  <a:extLst>
    <a:ext uri="{05A4C25C-085E-4340-85A3-A5531E510DB2}">
      <thm15:themeFamily xmlns:thm15="http://schemas.microsoft.com/office/thememl/2012/main" name="2021_SoTW_DataGlance" id="{89C292A1-BCB4-4696-9A16-ADE3446CE68A}" vid="{8AC5F8F0-5FAA-47A6-9BED-BA2FBA6DFEA9}"/>
    </a:ext>
  </a:extLst>
</a:theme>
</file>

<file path=ppt/theme/theme2.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fa58b5-f500-4e58-ba50-023ef6eb3155" xsi:nil="true"/>
    <lcf76f155ced4ddcb4097134ff3c332f xmlns="498e54fd-afbd-42c6-88ab-06e98fca0b4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A0A6F703A3994481E955F72798B56C" ma:contentTypeVersion="16" ma:contentTypeDescription="Create a new document." ma:contentTypeScope="" ma:versionID="924f7f8a7d8ffbc3f2953a315f2b36c3">
  <xsd:schema xmlns:xsd="http://www.w3.org/2001/XMLSchema" xmlns:xs="http://www.w3.org/2001/XMLSchema" xmlns:p="http://schemas.microsoft.com/office/2006/metadata/properties" xmlns:ns2="498e54fd-afbd-42c6-88ab-06e98fca0b46" xmlns:ns3="e3fa58b5-f500-4e58-ba50-023ef6eb3155" targetNamespace="http://schemas.microsoft.com/office/2006/metadata/properties" ma:root="true" ma:fieldsID="5977855fd053fd82244ea551726fccfe" ns2:_="" ns3:_="">
    <xsd:import namespace="498e54fd-afbd-42c6-88ab-06e98fca0b46"/>
    <xsd:import namespace="e3fa58b5-f500-4e58-ba50-023ef6eb31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e54fd-afbd-42c6-88ab-06e98fca0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9ec7369-dda0-4b84-8af0-ae2f1131efa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fa58b5-f500-4e58-ba50-023ef6eb315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921a23f-59ec-4b50-8cc4-fb6a88db72e7}" ma:internalName="TaxCatchAll" ma:showField="CatchAllData" ma:web="e3fa58b5-f500-4e58-ba50-023ef6eb315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38703F-5A76-4028-B26E-9D6BBC50FDCF}">
  <ds:schemaRefs>
    <ds:schemaRef ds:uri="783de606-0124-4f53-b262-053107a10b26"/>
    <ds:schemaRef ds:uri="7eb95345-d009-41bb-b54f-c25419235b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3fa58b5-f500-4e58-ba50-023ef6eb3155"/>
    <ds:schemaRef ds:uri="498e54fd-afbd-42c6-88ab-06e98fca0b46"/>
  </ds:schemaRefs>
</ds:datastoreItem>
</file>

<file path=customXml/itemProps2.xml><?xml version="1.0" encoding="utf-8"?>
<ds:datastoreItem xmlns:ds="http://schemas.openxmlformats.org/officeDocument/2006/customXml" ds:itemID="{D0C0138C-C2B2-463B-AF3E-E11E4FC349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8e54fd-afbd-42c6-88ab-06e98fca0b46"/>
    <ds:schemaRef ds:uri="e3fa58b5-f500-4e58-ba50-023ef6eb3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E05D92-4335-4797-B213-BB9C2D9362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2021_SoTW_DataGlance</Template>
  <TotalTime>1128</TotalTime>
  <Words>1492</Words>
  <Application>Microsoft Office PowerPoint</Application>
  <PresentationFormat>Widescreen</PresentationFormat>
  <Paragraphs>148</Paragraphs>
  <Slides>23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 Nova</vt:lpstr>
      <vt:lpstr>Franklin Gothic Book</vt:lpstr>
      <vt:lpstr>Calibri</vt:lpstr>
      <vt:lpstr>Segoe UI</vt:lpstr>
      <vt:lpstr>Century Gothic</vt:lpstr>
      <vt:lpstr>Arial Black</vt:lpstr>
      <vt:lpstr>Arial</vt:lpstr>
      <vt:lpstr>Cambria</vt:lpstr>
      <vt:lpstr>Open Sans</vt:lpstr>
      <vt:lpstr>HSRI | 2022</vt:lpstr>
      <vt:lpstr>PowerPoint Presentation</vt:lpstr>
      <vt:lpstr>PowerPoint Presentation</vt:lpstr>
      <vt:lpstr>Direct Support Professionals (DSPs)</vt:lpstr>
      <vt:lpstr>Challenges Faced by DSP Workforce</vt:lpstr>
      <vt:lpstr>PowerPoint Presentation</vt:lpstr>
      <vt:lpstr>   State of the Workforce (SoTW) Survey:  WHY?</vt:lpstr>
      <vt:lpstr>National NCI-IDD State of the Workforce in 2022: Survey Basics </vt:lpstr>
      <vt:lpstr>North Dakota NCI-IDD State of the Workforce in 2022: Survey Basics</vt:lpstr>
      <vt:lpstr>North Dakota DSP Workforce Demographics: Race/Ethnicity</vt:lpstr>
      <vt:lpstr>North Dakota DSP Workforce Demographics: Gender Identity</vt:lpstr>
      <vt:lpstr>North Dakota Agency Size Based on Number of DSPs on Dec. 31, 2022 </vt:lpstr>
      <vt:lpstr>North Dakota Percentage of Agencies Turned Away or Stopped Accepting New Service Referrals due to DSP Staffing Issues</vt:lpstr>
      <vt:lpstr>North Dakota Turnover Ratios for DSPs as of Dec. 31, 2022</vt:lpstr>
      <vt:lpstr>North Dakota DSP Vacancy Rates as of Dec. 31, 2022</vt:lpstr>
      <vt:lpstr>North Dakota Tenure Among Employed DSPs </vt:lpstr>
      <vt:lpstr>North Dakota Tenure Among Separated DSPs </vt:lpstr>
      <vt:lpstr>North Dakota Circumstances Under Which DSP Separation Occurred</vt:lpstr>
      <vt:lpstr>Average Hourly Wage of All DSPs in North Dakota</vt:lpstr>
      <vt:lpstr>North Dakota Agencies Providing Paid Time Off to DSPs</vt:lpstr>
      <vt:lpstr>PowerPoint Presentation</vt:lpstr>
      <vt:lpstr>PowerPoint Presentation</vt:lpstr>
      <vt:lpstr>To see the complete report, click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Dorothy Hiersteiner</dc:creator>
  <cp:lastModifiedBy>Kalanek, Karla J.</cp:lastModifiedBy>
  <cp:revision>4</cp:revision>
  <dcterms:created xsi:type="dcterms:W3CDTF">2023-02-09T15:23:46Z</dcterms:created>
  <dcterms:modified xsi:type="dcterms:W3CDTF">2024-04-01T17:18:15Z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5168062</vt:lpwstr>
  </property>
  <property fmtid="{D5CDD505-2E9C-101B-9397-08002B2CF9AE}" pid="3" name="NXPowerLiteSettings">
    <vt:lpwstr>C74006B004C800</vt:lpwstr>
  </property>
  <property fmtid="{D5CDD505-2E9C-101B-9397-08002B2CF9AE}" pid="4" name="NXPowerLiteVersion">
    <vt:lpwstr>D9.1.4</vt:lpwstr>
  </property>
  <property fmtid="{D5CDD505-2E9C-101B-9397-08002B2CF9AE}" pid="5" name="ContentTypeId">
    <vt:lpwstr>0x010100856AE598BD545C4B8A7F353B681C1454</vt:lpwstr>
  </property>
  <property fmtid="{D5CDD505-2E9C-101B-9397-08002B2CF9AE}" pid="6" name="MediaServiceImageTags">
    <vt:lpwstr/>
  </property>
</Properties>
</file>